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23"/>
  </p:notesMasterIdLst>
  <p:sldIdLst>
    <p:sldId id="329" r:id="rId2"/>
    <p:sldId id="333" r:id="rId3"/>
    <p:sldId id="312" r:id="rId4"/>
    <p:sldId id="275" r:id="rId5"/>
    <p:sldId id="349" r:id="rId6"/>
    <p:sldId id="350" r:id="rId7"/>
    <p:sldId id="355" r:id="rId8"/>
    <p:sldId id="319" r:id="rId9"/>
    <p:sldId id="358" r:id="rId10"/>
    <p:sldId id="331" r:id="rId11"/>
    <p:sldId id="362" r:id="rId12"/>
    <p:sldId id="285" r:id="rId13"/>
    <p:sldId id="345" r:id="rId14"/>
    <p:sldId id="357" r:id="rId15"/>
    <p:sldId id="347" r:id="rId16"/>
    <p:sldId id="353" r:id="rId17"/>
    <p:sldId id="317" r:id="rId18"/>
    <p:sldId id="351" r:id="rId19"/>
    <p:sldId id="325" r:id="rId20"/>
    <p:sldId id="352" r:id="rId21"/>
    <p:sldId id="303" r:id="rId22"/>
  </p:sldIdLst>
  <p:sldSz cx="12192000" cy="6858000"/>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7A66A57-AD69-4AA0-8FD1-ED5CE59230A2}" name="Callie Poole" initials="CP" userId="S-1-5-21-2148707067-1100492908-656698491-112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DEE5"/>
    <a:srgbClr val="BFDBE5"/>
    <a:srgbClr val="FACB14"/>
    <a:srgbClr val="BFD8E4"/>
    <a:srgbClr val="990033"/>
    <a:srgbClr val="E8EEF8"/>
    <a:srgbClr val="C2C6C8"/>
    <a:srgbClr val="771E30"/>
    <a:srgbClr val="45CAD1"/>
    <a:srgbClr val="EDF2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FE15A1-7347-44D6-BD5F-61A33ECDC6CD}" v="1" dt="2025-04-30T18:28:06.7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79" autoAdjust="0"/>
    <p:restoredTop sz="82203" autoAdjust="0"/>
  </p:normalViewPr>
  <p:slideViewPr>
    <p:cSldViewPr snapToGrid="0">
      <p:cViewPr varScale="1">
        <p:scale>
          <a:sx n="78" d="100"/>
          <a:sy n="78" d="100"/>
        </p:scale>
        <p:origin x="92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10F0E4-3030-4FC7-9A6B-25FDF4461FCA}"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1B60AAA8-13CD-4800-81A6-A3CF0E000423}">
      <dgm:prSet/>
      <dgm:spPr/>
      <dgm:t>
        <a:bodyPr/>
        <a:lstStyle/>
        <a:p>
          <a:r>
            <a:rPr lang="en-US" b="0" i="0" baseline="0" dirty="0"/>
            <a:t>Who are the actors/stakeholders in this system? (may be individuals or organizations)</a:t>
          </a:r>
          <a:endParaRPr lang="en-US" dirty="0"/>
        </a:p>
      </dgm:t>
    </dgm:pt>
    <dgm:pt modelId="{1C32BF26-6158-4CA1-BFE8-E62A292FFBA9}" type="parTrans" cxnId="{1292ED92-B393-48AF-97BE-68AD782ED8F7}">
      <dgm:prSet/>
      <dgm:spPr/>
      <dgm:t>
        <a:bodyPr/>
        <a:lstStyle/>
        <a:p>
          <a:endParaRPr lang="en-US"/>
        </a:p>
      </dgm:t>
    </dgm:pt>
    <dgm:pt modelId="{286A60A9-EA0E-4131-88AC-8EAA11D195F6}" type="sibTrans" cxnId="{1292ED92-B393-48AF-97BE-68AD782ED8F7}">
      <dgm:prSet/>
      <dgm:spPr/>
      <dgm:t>
        <a:bodyPr/>
        <a:lstStyle/>
        <a:p>
          <a:endParaRPr lang="en-US"/>
        </a:p>
      </dgm:t>
    </dgm:pt>
    <dgm:pt modelId="{51A981D6-6BCE-45E5-8CF4-A6E60DE37FD5}">
      <dgm:prSet/>
      <dgm:spPr/>
      <dgm:t>
        <a:bodyPr/>
        <a:lstStyle/>
        <a:p>
          <a:r>
            <a:rPr lang="en-US" b="0" i="0" baseline="0" dirty="0"/>
            <a:t>Think about: those with lived experience of the system (end users), those with the power to make decisions, those who work in the system, those who benefit from it </a:t>
          </a:r>
          <a:endParaRPr lang="en-US" dirty="0"/>
        </a:p>
      </dgm:t>
    </dgm:pt>
    <dgm:pt modelId="{54E774AA-0C5A-4924-A64D-A05A1EB64FB8}" type="parTrans" cxnId="{F7266D5B-429E-40B6-BE41-E3CA779328DD}">
      <dgm:prSet/>
      <dgm:spPr/>
      <dgm:t>
        <a:bodyPr/>
        <a:lstStyle/>
        <a:p>
          <a:endParaRPr lang="en-US"/>
        </a:p>
      </dgm:t>
    </dgm:pt>
    <dgm:pt modelId="{ED49C94E-7E98-4587-9C2C-CFBF22480428}" type="sibTrans" cxnId="{F7266D5B-429E-40B6-BE41-E3CA779328DD}">
      <dgm:prSet/>
      <dgm:spPr/>
      <dgm:t>
        <a:bodyPr/>
        <a:lstStyle/>
        <a:p>
          <a:endParaRPr lang="en-US"/>
        </a:p>
      </dgm:t>
    </dgm:pt>
    <dgm:pt modelId="{6470DDA6-197C-4CDF-A06F-1858F2FBDBB4}">
      <dgm:prSet/>
      <dgm:spPr/>
      <dgm:t>
        <a:bodyPr/>
        <a:lstStyle/>
        <a:p>
          <a:r>
            <a:rPr lang="en-US" b="0" i="0" baseline="0"/>
            <a:t>What are the relationships among the actors? </a:t>
          </a:r>
          <a:endParaRPr lang="en-US"/>
        </a:p>
      </dgm:t>
    </dgm:pt>
    <dgm:pt modelId="{C8AD4EB6-259B-4C4C-A638-C63391ED6562}" type="parTrans" cxnId="{BC16040E-DC81-4836-BCBE-2072B96AE008}">
      <dgm:prSet/>
      <dgm:spPr/>
      <dgm:t>
        <a:bodyPr/>
        <a:lstStyle/>
        <a:p>
          <a:endParaRPr lang="en-US"/>
        </a:p>
      </dgm:t>
    </dgm:pt>
    <dgm:pt modelId="{9F21AF7F-D571-41F1-B232-75CFC2323210}" type="sibTrans" cxnId="{BC16040E-DC81-4836-BCBE-2072B96AE008}">
      <dgm:prSet/>
      <dgm:spPr/>
      <dgm:t>
        <a:bodyPr/>
        <a:lstStyle/>
        <a:p>
          <a:endParaRPr lang="en-US"/>
        </a:p>
      </dgm:t>
    </dgm:pt>
    <dgm:pt modelId="{9AEB8FF4-1634-4051-9FDF-6F1F9B2E03AE}" type="pres">
      <dgm:prSet presAssocID="{9310F0E4-3030-4FC7-9A6B-25FDF4461FCA}" presName="vert0" presStyleCnt="0">
        <dgm:presLayoutVars>
          <dgm:dir/>
          <dgm:animOne val="branch"/>
          <dgm:animLvl val="lvl"/>
        </dgm:presLayoutVars>
      </dgm:prSet>
      <dgm:spPr/>
    </dgm:pt>
    <dgm:pt modelId="{B46F14A5-FAA7-4DC8-9596-80EBC8F42F47}" type="pres">
      <dgm:prSet presAssocID="{1B60AAA8-13CD-4800-81A6-A3CF0E000423}" presName="thickLine" presStyleLbl="alignNode1" presStyleIdx="0" presStyleCnt="3"/>
      <dgm:spPr/>
    </dgm:pt>
    <dgm:pt modelId="{13426F76-CFE0-4A34-AE54-234AC138D8F3}" type="pres">
      <dgm:prSet presAssocID="{1B60AAA8-13CD-4800-81A6-A3CF0E000423}" presName="horz1" presStyleCnt="0"/>
      <dgm:spPr/>
    </dgm:pt>
    <dgm:pt modelId="{8FD608EC-0000-411D-B023-0C5C59AA75DB}" type="pres">
      <dgm:prSet presAssocID="{1B60AAA8-13CD-4800-81A6-A3CF0E000423}" presName="tx1" presStyleLbl="revTx" presStyleIdx="0" presStyleCnt="3" custScaleY="61745"/>
      <dgm:spPr/>
    </dgm:pt>
    <dgm:pt modelId="{CC9D80B6-E405-433F-B146-D1DFDB62175E}" type="pres">
      <dgm:prSet presAssocID="{1B60AAA8-13CD-4800-81A6-A3CF0E000423}" presName="vert1" presStyleCnt="0"/>
      <dgm:spPr/>
    </dgm:pt>
    <dgm:pt modelId="{BB6A83D0-9324-4A8E-A70C-AFB2D4E77690}" type="pres">
      <dgm:prSet presAssocID="{51A981D6-6BCE-45E5-8CF4-A6E60DE37FD5}" presName="thickLine" presStyleLbl="alignNode1" presStyleIdx="1" presStyleCnt="3"/>
      <dgm:spPr/>
    </dgm:pt>
    <dgm:pt modelId="{AEE9DCBC-35C4-40A3-8ED9-4C5F420FF3B5}" type="pres">
      <dgm:prSet presAssocID="{51A981D6-6BCE-45E5-8CF4-A6E60DE37FD5}" presName="horz1" presStyleCnt="0"/>
      <dgm:spPr/>
    </dgm:pt>
    <dgm:pt modelId="{49B3F389-7854-49D2-8C61-D5AEAAF26F21}" type="pres">
      <dgm:prSet presAssocID="{51A981D6-6BCE-45E5-8CF4-A6E60DE37FD5}" presName="tx1" presStyleLbl="revTx" presStyleIdx="1" presStyleCnt="3"/>
      <dgm:spPr/>
    </dgm:pt>
    <dgm:pt modelId="{61B88133-C7EE-4068-891F-2FE1CAA4FD1A}" type="pres">
      <dgm:prSet presAssocID="{51A981D6-6BCE-45E5-8CF4-A6E60DE37FD5}" presName="vert1" presStyleCnt="0"/>
      <dgm:spPr/>
    </dgm:pt>
    <dgm:pt modelId="{5A1CBE96-3009-4BFE-8FDF-6870E3186F83}" type="pres">
      <dgm:prSet presAssocID="{6470DDA6-197C-4CDF-A06F-1858F2FBDBB4}" presName="thickLine" presStyleLbl="alignNode1" presStyleIdx="2" presStyleCnt="3"/>
      <dgm:spPr/>
    </dgm:pt>
    <dgm:pt modelId="{1FEC5E06-814B-472A-A657-A7B5F7DCDFD2}" type="pres">
      <dgm:prSet presAssocID="{6470DDA6-197C-4CDF-A06F-1858F2FBDBB4}" presName="horz1" presStyleCnt="0"/>
      <dgm:spPr/>
    </dgm:pt>
    <dgm:pt modelId="{C174730B-1867-477D-9740-E085FC81507D}" type="pres">
      <dgm:prSet presAssocID="{6470DDA6-197C-4CDF-A06F-1858F2FBDBB4}" presName="tx1" presStyleLbl="revTx" presStyleIdx="2" presStyleCnt="3"/>
      <dgm:spPr/>
    </dgm:pt>
    <dgm:pt modelId="{9AA5914D-41BF-492E-ADF5-33335AEA65EA}" type="pres">
      <dgm:prSet presAssocID="{6470DDA6-197C-4CDF-A06F-1858F2FBDBB4}" presName="vert1" presStyleCnt="0"/>
      <dgm:spPr/>
    </dgm:pt>
  </dgm:ptLst>
  <dgm:cxnLst>
    <dgm:cxn modelId="{BC16040E-DC81-4836-BCBE-2072B96AE008}" srcId="{9310F0E4-3030-4FC7-9A6B-25FDF4461FCA}" destId="{6470DDA6-197C-4CDF-A06F-1858F2FBDBB4}" srcOrd="2" destOrd="0" parTransId="{C8AD4EB6-259B-4C4C-A638-C63391ED6562}" sibTransId="{9F21AF7F-D571-41F1-B232-75CFC2323210}"/>
    <dgm:cxn modelId="{5C2C9420-9BA0-4772-8904-A3145BE05087}" type="presOf" srcId="{1B60AAA8-13CD-4800-81A6-A3CF0E000423}" destId="{8FD608EC-0000-411D-B023-0C5C59AA75DB}" srcOrd="0" destOrd="0" presId="urn:microsoft.com/office/officeart/2008/layout/LinedList"/>
    <dgm:cxn modelId="{F7266D5B-429E-40B6-BE41-E3CA779328DD}" srcId="{9310F0E4-3030-4FC7-9A6B-25FDF4461FCA}" destId="{51A981D6-6BCE-45E5-8CF4-A6E60DE37FD5}" srcOrd="1" destOrd="0" parTransId="{54E774AA-0C5A-4924-A64D-A05A1EB64FB8}" sibTransId="{ED49C94E-7E98-4587-9C2C-CFBF22480428}"/>
    <dgm:cxn modelId="{0E62177B-493C-4663-B6ED-B16E1EF3BF02}" type="presOf" srcId="{51A981D6-6BCE-45E5-8CF4-A6E60DE37FD5}" destId="{49B3F389-7854-49D2-8C61-D5AEAAF26F21}" srcOrd="0" destOrd="0" presId="urn:microsoft.com/office/officeart/2008/layout/LinedList"/>
    <dgm:cxn modelId="{1292ED92-B393-48AF-97BE-68AD782ED8F7}" srcId="{9310F0E4-3030-4FC7-9A6B-25FDF4461FCA}" destId="{1B60AAA8-13CD-4800-81A6-A3CF0E000423}" srcOrd="0" destOrd="0" parTransId="{1C32BF26-6158-4CA1-BFE8-E62A292FFBA9}" sibTransId="{286A60A9-EA0E-4131-88AC-8EAA11D195F6}"/>
    <dgm:cxn modelId="{7FF1D09D-BF22-4F47-9AAB-68E4871CAC6C}" type="presOf" srcId="{9310F0E4-3030-4FC7-9A6B-25FDF4461FCA}" destId="{9AEB8FF4-1634-4051-9FDF-6F1F9B2E03AE}" srcOrd="0" destOrd="0" presId="urn:microsoft.com/office/officeart/2008/layout/LinedList"/>
    <dgm:cxn modelId="{3361BCB7-CD77-4A7B-9900-DB95F1CC8888}" type="presOf" srcId="{6470DDA6-197C-4CDF-A06F-1858F2FBDBB4}" destId="{C174730B-1867-477D-9740-E085FC81507D}" srcOrd="0" destOrd="0" presId="urn:microsoft.com/office/officeart/2008/layout/LinedList"/>
    <dgm:cxn modelId="{3696DBC5-EA0D-42DF-B172-34636BC933BF}" type="presParOf" srcId="{9AEB8FF4-1634-4051-9FDF-6F1F9B2E03AE}" destId="{B46F14A5-FAA7-4DC8-9596-80EBC8F42F47}" srcOrd="0" destOrd="0" presId="urn:microsoft.com/office/officeart/2008/layout/LinedList"/>
    <dgm:cxn modelId="{CFBE7793-75E5-484D-B0E2-0C340AE35CD3}" type="presParOf" srcId="{9AEB8FF4-1634-4051-9FDF-6F1F9B2E03AE}" destId="{13426F76-CFE0-4A34-AE54-234AC138D8F3}" srcOrd="1" destOrd="0" presId="urn:microsoft.com/office/officeart/2008/layout/LinedList"/>
    <dgm:cxn modelId="{E1FA8EA5-FFE0-4C3A-9CBA-9C996F6DD810}" type="presParOf" srcId="{13426F76-CFE0-4A34-AE54-234AC138D8F3}" destId="{8FD608EC-0000-411D-B023-0C5C59AA75DB}" srcOrd="0" destOrd="0" presId="urn:microsoft.com/office/officeart/2008/layout/LinedList"/>
    <dgm:cxn modelId="{64A3668A-C850-4376-879C-A732F8D0D3EB}" type="presParOf" srcId="{13426F76-CFE0-4A34-AE54-234AC138D8F3}" destId="{CC9D80B6-E405-433F-B146-D1DFDB62175E}" srcOrd="1" destOrd="0" presId="urn:microsoft.com/office/officeart/2008/layout/LinedList"/>
    <dgm:cxn modelId="{18EB7993-8C46-460A-B1B7-EBC17C9906FB}" type="presParOf" srcId="{9AEB8FF4-1634-4051-9FDF-6F1F9B2E03AE}" destId="{BB6A83D0-9324-4A8E-A70C-AFB2D4E77690}" srcOrd="2" destOrd="0" presId="urn:microsoft.com/office/officeart/2008/layout/LinedList"/>
    <dgm:cxn modelId="{686B74D3-B384-425B-99F9-541430EB6E99}" type="presParOf" srcId="{9AEB8FF4-1634-4051-9FDF-6F1F9B2E03AE}" destId="{AEE9DCBC-35C4-40A3-8ED9-4C5F420FF3B5}" srcOrd="3" destOrd="0" presId="urn:microsoft.com/office/officeart/2008/layout/LinedList"/>
    <dgm:cxn modelId="{B9AAE2BA-4A50-4DB9-8BE3-C9A0FB11AD3D}" type="presParOf" srcId="{AEE9DCBC-35C4-40A3-8ED9-4C5F420FF3B5}" destId="{49B3F389-7854-49D2-8C61-D5AEAAF26F21}" srcOrd="0" destOrd="0" presId="urn:microsoft.com/office/officeart/2008/layout/LinedList"/>
    <dgm:cxn modelId="{175C3B68-FBCA-48AB-B6FC-22D512E3C9BC}" type="presParOf" srcId="{AEE9DCBC-35C4-40A3-8ED9-4C5F420FF3B5}" destId="{61B88133-C7EE-4068-891F-2FE1CAA4FD1A}" srcOrd="1" destOrd="0" presId="urn:microsoft.com/office/officeart/2008/layout/LinedList"/>
    <dgm:cxn modelId="{37553B39-7E7C-4C0D-BB86-92413E72A67E}" type="presParOf" srcId="{9AEB8FF4-1634-4051-9FDF-6F1F9B2E03AE}" destId="{5A1CBE96-3009-4BFE-8FDF-6870E3186F83}" srcOrd="4" destOrd="0" presId="urn:microsoft.com/office/officeart/2008/layout/LinedList"/>
    <dgm:cxn modelId="{CF6A855B-ED3F-4DC0-88B5-0C0A9164835F}" type="presParOf" srcId="{9AEB8FF4-1634-4051-9FDF-6F1F9B2E03AE}" destId="{1FEC5E06-814B-472A-A657-A7B5F7DCDFD2}" srcOrd="5" destOrd="0" presId="urn:microsoft.com/office/officeart/2008/layout/LinedList"/>
    <dgm:cxn modelId="{5B40A7D2-C7C7-4037-BCEA-1A00A147B06B}" type="presParOf" srcId="{1FEC5E06-814B-472A-A657-A7B5F7DCDFD2}" destId="{C174730B-1867-477D-9740-E085FC81507D}" srcOrd="0" destOrd="0" presId="urn:microsoft.com/office/officeart/2008/layout/LinedList"/>
    <dgm:cxn modelId="{4E1631F2-1F57-42F3-881E-2BDD86284833}" type="presParOf" srcId="{1FEC5E06-814B-472A-A657-A7B5F7DCDFD2}" destId="{9AA5914D-41BF-492E-ADF5-33335AEA65EA}"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6F14A5-FAA7-4DC8-9596-80EBC8F42F47}">
      <dsp:nvSpPr>
        <dsp:cNvPr id="0" name=""/>
        <dsp:cNvSpPr/>
      </dsp:nvSpPr>
      <dsp:spPr>
        <a:xfrm>
          <a:off x="0" y="1014"/>
          <a:ext cx="343418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FD608EC-0000-411D-B023-0C5C59AA75DB}">
      <dsp:nvSpPr>
        <dsp:cNvPr id="0" name=""/>
        <dsp:cNvSpPr/>
      </dsp:nvSpPr>
      <dsp:spPr>
        <a:xfrm>
          <a:off x="0" y="1014"/>
          <a:ext cx="3434180" cy="848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0" i="0" kern="1200" baseline="0" dirty="0"/>
            <a:t>Who are the actors/stakeholders in this system? (may be individuals or organizations)</a:t>
          </a:r>
          <a:endParaRPr lang="en-US" sz="1600" kern="1200" dirty="0"/>
        </a:p>
      </dsp:txBody>
      <dsp:txXfrm>
        <a:off x="0" y="1014"/>
        <a:ext cx="3434180" cy="848521"/>
      </dsp:txXfrm>
    </dsp:sp>
    <dsp:sp modelId="{BB6A83D0-9324-4A8E-A70C-AFB2D4E77690}">
      <dsp:nvSpPr>
        <dsp:cNvPr id="0" name=""/>
        <dsp:cNvSpPr/>
      </dsp:nvSpPr>
      <dsp:spPr>
        <a:xfrm>
          <a:off x="0" y="849535"/>
          <a:ext cx="3434180" cy="0"/>
        </a:xfrm>
        <a:prstGeom prst="line">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w="12700" cap="flat" cmpd="sng" algn="ctr">
          <a:solidFill>
            <a:schemeClr val="accent2">
              <a:hueOff val="-727682"/>
              <a:satOff val="-41964"/>
              <a:lumOff val="4314"/>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9B3F389-7854-49D2-8C61-D5AEAAF26F21}">
      <dsp:nvSpPr>
        <dsp:cNvPr id="0" name=""/>
        <dsp:cNvSpPr/>
      </dsp:nvSpPr>
      <dsp:spPr>
        <a:xfrm>
          <a:off x="0" y="849535"/>
          <a:ext cx="3434180" cy="1374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0" i="0" kern="1200" baseline="0" dirty="0"/>
            <a:t>Think about: those with lived experience of the system (end users), those with the power to make decisions, those who work in the system, those who benefit from it </a:t>
          </a:r>
          <a:endParaRPr lang="en-US" sz="1600" kern="1200" dirty="0"/>
        </a:p>
      </dsp:txBody>
      <dsp:txXfrm>
        <a:off x="0" y="849535"/>
        <a:ext cx="3434180" cy="1374234"/>
      </dsp:txXfrm>
    </dsp:sp>
    <dsp:sp modelId="{5A1CBE96-3009-4BFE-8FDF-6870E3186F83}">
      <dsp:nvSpPr>
        <dsp:cNvPr id="0" name=""/>
        <dsp:cNvSpPr/>
      </dsp:nvSpPr>
      <dsp:spPr>
        <a:xfrm>
          <a:off x="0" y="2223770"/>
          <a:ext cx="3434180" cy="0"/>
        </a:xfrm>
        <a:prstGeom prst="line">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w="12700" cap="flat" cmpd="sng" algn="ctr">
          <a:solidFill>
            <a:schemeClr val="accent2">
              <a:hueOff val="-1455363"/>
              <a:satOff val="-83928"/>
              <a:lumOff val="8628"/>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C174730B-1867-477D-9740-E085FC81507D}">
      <dsp:nvSpPr>
        <dsp:cNvPr id="0" name=""/>
        <dsp:cNvSpPr/>
      </dsp:nvSpPr>
      <dsp:spPr>
        <a:xfrm>
          <a:off x="0" y="2223770"/>
          <a:ext cx="3434180" cy="1374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0" i="0" kern="1200" baseline="0"/>
            <a:t>What are the relationships among the actors? </a:t>
          </a:r>
          <a:endParaRPr lang="en-US" sz="1600" kern="1200"/>
        </a:p>
      </dsp:txBody>
      <dsp:txXfrm>
        <a:off x="0" y="2223770"/>
        <a:ext cx="3434180" cy="137423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3" tIns="46477" rIns="92953" bIns="46477" rtlCol="0"/>
          <a:lstStyle>
            <a:lvl1pPr algn="l">
              <a:defRPr sz="1200"/>
            </a:lvl1pPr>
          </a:lstStyle>
          <a:p>
            <a:endParaRPr lang="en-US"/>
          </a:p>
        </p:txBody>
      </p:sp>
      <p:sp>
        <p:nvSpPr>
          <p:cNvPr id="3" name="Date Placeholder 2"/>
          <p:cNvSpPr>
            <a:spLocks noGrp="1"/>
          </p:cNvSpPr>
          <p:nvPr>
            <p:ph type="dt" idx="1"/>
          </p:nvPr>
        </p:nvSpPr>
        <p:spPr>
          <a:xfrm>
            <a:off x="3956551" y="0"/>
            <a:ext cx="3026833" cy="465797"/>
          </a:xfrm>
          <a:prstGeom prst="rect">
            <a:avLst/>
          </a:prstGeom>
        </p:spPr>
        <p:txBody>
          <a:bodyPr vert="horz" lIns="92953" tIns="46477" rIns="92953" bIns="46477" rtlCol="0"/>
          <a:lstStyle>
            <a:lvl1pPr algn="r">
              <a:defRPr sz="1200"/>
            </a:lvl1pPr>
          </a:lstStyle>
          <a:p>
            <a:fld id="{0AEB6AB2-39FF-4675-981C-3FCAD6F490B2}" type="datetimeFigureOut">
              <a:rPr lang="en-US" smtClean="0"/>
              <a:t>4/30/2025</a:t>
            </a:fld>
            <a:endParaRPr lang="en-US"/>
          </a:p>
        </p:txBody>
      </p:sp>
      <p:sp>
        <p:nvSpPr>
          <p:cNvPr id="4" name="Slide Image Placeholder 3"/>
          <p:cNvSpPr>
            <a:spLocks noGrp="1" noRot="1" noChangeAspect="1"/>
          </p:cNvSpPr>
          <p:nvPr>
            <p:ph type="sldImg" idx="2"/>
          </p:nvPr>
        </p:nvSpPr>
        <p:spPr>
          <a:xfrm>
            <a:off x="709613" y="1160463"/>
            <a:ext cx="5565775" cy="3132137"/>
          </a:xfrm>
          <a:prstGeom prst="rect">
            <a:avLst/>
          </a:prstGeom>
          <a:noFill/>
          <a:ln w="12700">
            <a:solidFill>
              <a:prstClr val="black"/>
            </a:solidFill>
          </a:ln>
        </p:spPr>
        <p:txBody>
          <a:bodyPr vert="horz" lIns="92953" tIns="46477" rIns="92953" bIns="46477" rtlCol="0" anchor="ctr"/>
          <a:lstStyle/>
          <a:p>
            <a:endParaRPr lang="en-US"/>
          </a:p>
        </p:txBody>
      </p:sp>
      <p:sp>
        <p:nvSpPr>
          <p:cNvPr id="5" name="Notes Placeholder 4"/>
          <p:cNvSpPr>
            <a:spLocks noGrp="1"/>
          </p:cNvSpPr>
          <p:nvPr>
            <p:ph type="body" sz="quarter" idx="3"/>
          </p:nvPr>
        </p:nvSpPr>
        <p:spPr>
          <a:xfrm>
            <a:off x="698500" y="4467780"/>
            <a:ext cx="5588000" cy="3655457"/>
          </a:xfrm>
          <a:prstGeom prst="rect">
            <a:avLst/>
          </a:prstGeom>
        </p:spPr>
        <p:txBody>
          <a:bodyPr vert="horz" lIns="92953" tIns="46477" rIns="92953" bIns="4647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5"/>
            <a:ext cx="3026833" cy="465796"/>
          </a:xfrm>
          <a:prstGeom prst="rect">
            <a:avLst/>
          </a:prstGeom>
        </p:spPr>
        <p:txBody>
          <a:bodyPr vert="horz" lIns="92953" tIns="46477" rIns="92953" bIns="46477" rtlCol="0" anchor="b"/>
          <a:lstStyle>
            <a:lvl1pPr algn="l">
              <a:defRPr sz="1200"/>
            </a:lvl1pPr>
          </a:lstStyle>
          <a:p>
            <a:endParaRPr lang="en-US"/>
          </a:p>
        </p:txBody>
      </p:sp>
      <p:sp>
        <p:nvSpPr>
          <p:cNvPr id="7" name="Slide Number Placeholder 6"/>
          <p:cNvSpPr>
            <a:spLocks noGrp="1"/>
          </p:cNvSpPr>
          <p:nvPr>
            <p:ph type="sldNum" sz="quarter" idx="5"/>
          </p:nvPr>
        </p:nvSpPr>
        <p:spPr>
          <a:xfrm>
            <a:off x="3956551" y="8817905"/>
            <a:ext cx="3026833" cy="465796"/>
          </a:xfrm>
          <a:prstGeom prst="rect">
            <a:avLst/>
          </a:prstGeom>
        </p:spPr>
        <p:txBody>
          <a:bodyPr vert="horz" lIns="92953" tIns="46477" rIns="92953" bIns="46477" rtlCol="0" anchor="b"/>
          <a:lstStyle>
            <a:lvl1pPr algn="r">
              <a:defRPr sz="1200"/>
            </a:lvl1pPr>
          </a:lstStyle>
          <a:p>
            <a:fld id="{A60C2520-D73B-493B-A260-A10EC42B459D}" type="slidenum">
              <a:rPr lang="en-US" smtClean="0"/>
              <a:t>‹#›</a:t>
            </a:fld>
            <a:endParaRPr lang="en-US"/>
          </a:p>
        </p:txBody>
      </p:sp>
    </p:spTree>
    <p:extLst>
      <p:ext uri="{BB962C8B-B14F-4D97-AF65-F5344CB8AC3E}">
        <p14:creationId xmlns:p14="http://schemas.microsoft.com/office/powerpoint/2010/main" val="2903848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2520-D73B-493B-A260-A10EC42B459D}" type="slidenum">
              <a:rPr lang="en-US" smtClean="0"/>
              <a:t>1</a:t>
            </a:fld>
            <a:endParaRPr lang="en-US"/>
          </a:p>
        </p:txBody>
      </p:sp>
    </p:spTree>
    <p:extLst>
      <p:ext uri="{BB962C8B-B14F-4D97-AF65-F5344CB8AC3E}">
        <p14:creationId xmlns:p14="http://schemas.microsoft.com/office/powerpoint/2010/main" val="3506593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6E4BC-6F6C-7A01-3ECA-2DCCE08CD9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6BF2BC-7CC0-AF7B-9F7B-686518C655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459ECB-B137-2433-8C61-5ADFDB934F7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D9A77BC-3C78-049B-8790-7CEA2FCAE22B}"/>
              </a:ext>
            </a:extLst>
          </p:cNvPr>
          <p:cNvSpPr>
            <a:spLocks noGrp="1"/>
          </p:cNvSpPr>
          <p:nvPr>
            <p:ph type="sldNum" sz="quarter" idx="5"/>
          </p:nvPr>
        </p:nvSpPr>
        <p:spPr/>
        <p:txBody>
          <a:bodyPr/>
          <a:lstStyle/>
          <a:p>
            <a:fld id="{A60C2520-D73B-493B-A260-A10EC42B459D}" type="slidenum">
              <a:rPr lang="en-US" smtClean="0"/>
              <a:t>10</a:t>
            </a:fld>
            <a:endParaRPr lang="en-US"/>
          </a:p>
        </p:txBody>
      </p:sp>
    </p:spTree>
    <p:extLst>
      <p:ext uri="{BB962C8B-B14F-4D97-AF65-F5344CB8AC3E}">
        <p14:creationId xmlns:p14="http://schemas.microsoft.com/office/powerpoint/2010/main" val="2888291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1C924-A168-645D-ABCC-96DCD00D70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4B80C3-ABDA-E3CB-C14B-FA229BE2DE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72E063-0607-7AF0-ABCF-6BACE7B8AAC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B67C5FF-2269-A3E2-978B-82511FCB1798}"/>
              </a:ext>
            </a:extLst>
          </p:cNvPr>
          <p:cNvSpPr>
            <a:spLocks noGrp="1"/>
          </p:cNvSpPr>
          <p:nvPr>
            <p:ph type="sldNum" sz="quarter" idx="5"/>
          </p:nvPr>
        </p:nvSpPr>
        <p:spPr/>
        <p:txBody>
          <a:bodyPr/>
          <a:lstStyle/>
          <a:p>
            <a:fld id="{A60C2520-D73B-493B-A260-A10EC42B459D}" type="slidenum">
              <a:rPr lang="en-US" smtClean="0"/>
              <a:t>11</a:t>
            </a:fld>
            <a:endParaRPr lang="en-US"/>
          </a:p>
        </p:txBody>
      </p:sp>
    </p:spTree>
    <p:extLst>
      <p:ext uri="{BB962C8B-B14F-4D97-AF65-F5344CB8AC3E}">
        <p14:creationId xmlns:p14="http://schemas.microsoft.com/office/powerpoint/2010/main" val="2588830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2520-D73B-493B-A260-A10EC42B459D}" type="slidenum">
              <a:rPr lang="en-US" smtClean="0"/>
              <a:t>12</a:t>
            </a:fld>
            <a:endParaRPr lang="en-US"/>
          </a:p>
        </p:txBody>
      </p:sp>
    </p:spTree>
    <p:extLst>
      <p:ext uri="{BB962C8B-B14F-4D97-AF65-F5344CB8AC3E}">
        <p14:creationId xmlns:p14="http://schemas.microsoft.com/office/powerpoint/2010/main" val="2447885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2520-D73B-493B-A260-A10EC42B459D}" type="slidenum">
              <a:rPr lang="en-US" smtClean="0"/>
              <a:t>13</a:t>
            </a:fld>
            <a:endParaRPr lang="en-US"/>
          </a:p>
        </p:txBody>
      </p:sp>
    </p:spTree>
    <p:extLst>
      <p:ext uri="{BB962C8B-B14F-4D97-AF65-F5344CB8AC3E}">
        <p14:creationId xmlns:p14="http://schemas.microsoft.com/office/powerpoint/2010/main" val="28453619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2520-D73B-493B-A260-A10EC42B459D}" type="slidenum">
              <a:rPr lang="en-US" smtClean="0"/>
              <a:t>14</a:t>
            </a:fld>
            <a:endParaRPr lang="en-US"/>
          </a:p>
        </p:txBody>
      </p:sp>
    </p:spTree>
    <p:extLst>
      <p:ext uri="{BB962C8B-B14F-4D97-AF65-F5344CB8AC3E}">
        <p14:creationId xmlns:p14="http://schemas.microsoft.com/office/powerpoint/2010/main" val="1970796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E7FFF-5A7C-446E-AC34-30FF1F8BE8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BE91F7-1907-60B0-4538-6700802FE7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976A0D-E264-A36D-AA01-9CF607F24B73}"/>
              </a:ext>
            </a:extLst>
          </p:cNvPr>
          <p:cNvSpPr>
            <a:spLocks noGrp="1"/>
          </p:cNvSpPr>
          <p:nvPr>
            <p:ph type="body" idx="1"/>
          </p:nvPr>
        </p:nvSpPr>
        <p:spPr/>
        <p:txBody>
          <a:bodyPr/>
          <a:lstStyle/>
          <a:p>
            <a:r>
              <a:rPr lang="en-US" dirty="0"/>
              <a:t>Early childhood system impacting pay:</a:t>
            </a:r>
          </a:p>
          <a:p>
            <a:endParaRPr lang="en-US" dirty="0"/>
          </a:p>
          <a:p>
            <a:r>
              <a:rPr lang="en-US" dirty="0"/>
              <a:t>Child care centers, directors, teachers</a:t>
            </a:r>
          </a:p>
          <a:p>
            <a:r>
              <a:rPr lang="en-US" dirty="0"/>
              <a:t>Children &amp; families</a:t>
            </a:r>
          </a:p>
          <a:p>
            <a:r>
              <a:rPr lang="en-US" dirty="0"/>
              <a:t>MDHS subsidy program</a:t>
            </a:r>
          </a:p>
          <a:p>
            <a:r>
              <a:rPr lang="en-US" dirty="0"/>
              <a:t>Local schools who benefit from high-quality EC educators when receive children</a:t>
            </a:r>
          </a:p>
          <a:p>
            <a:r>
              <a:rPr lang="en-US" dirty="0"/>
              <a:t>Businesses who benefit from high quality teachers</a:t>
            </a:r>
          </a:p>
          <a:p>
            <a:r>
              <a:rPr lang="en-US" dirty="0"/>
              <a:t>Shared Services Program</a:t>
            </a:r>
          </a:p>
          <a:p>
            <a:endParaRPr lang="en-US" dirty="0"/>
          </a:p>
          <a:p>
            <a:br>
              <a:rPr lang="en-US" dirty="0"/>
            </a:br>
            <a:endParaRPr lang="en-US" dirty="0"/>
          </a:p>
        </p:txBody>
      </p:sp>
      <p:sp>
        <p:nvSpPr>
          <p:cNvPr id="4" name="Slide Number Placeholder 3">
            <a:extLst>
              <a:ext uri="{FF2B5EF4-FFF2-40B4-BE49-F238E27FC236}">
                <a16:creationId xmlns:a16="http://schemas.microsoft.com/office/drawing/2014/main" id="{E8B9EBFC-D390-8010-BB60-1B962C0F9B40}"/>
              </a:ext>
            </a:extLst>
          </p:cNvPr>
          <p:cNvSpPr>
            <a:spLocks noGrp="1"/>
          </p:cNvSpPr>
          <p:nvPr>
            <p:ph type="sldNum" sz="quarter" idx="5"/>
          </p:nvPr>
        </p:nvSpPr>
        <p:spPr/>
        <p:txBody>
          <a:bodyPr/>
          <a:lstStyle/>
          <a:p>
            <a:fld id="{A60C2520-D73B-493B-A260-A10EC42B459D}" type="slidenum">
              <a:rPr lang="en-US" smtClean="0"/>
              <a:t>15</a:t>
            </a:fld>
            <a:endParaRPr lang="en-US"/>
          </a:p>
        </p:txBody>
      </p:sp>
    </p:spTree>
    <p:extLst>
      <p:ext uri="{BB962C8B-B14F-4D97-AF65-F5344CB8AC3E}">
        <p14:creationId xmlns:p14="http://schemas.microsoft.com/office/powerpoint/2010/main" val="24445189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205">
              <a:defRPr/>
            </a:pPr>
            <a:r>
              <a:rPr lang="en-US" dirty="0">
                <a:solidFill>
                  <a:srgbClr val="000000"/>
                </a:solidFill>
                <a:latin typeface="Aptos" panose="020B0004020202020204" pitchFamily="34" charset="0"/>
              </a:rPr>
              <a:t>Early Intervention in Mississippi​: Causal Loop Diagram of System/Semester exercise between SSRC and students at Brown School at Washington University</a:t>
            </a:r>
          </a:p>
          <a:p>
            <a:pPr defTabSz="912205">
              <a:buFont typeface="Arial" panose="020B0604020202020204" pitchFamily="34" charset="0"/>
              <a:buChar char="•"/>
              <a:defRPr/>
            </a:pPr>
            <a:endParaRPr lang="en-US" dirty="0">
              <a:solidFill>
                <a:srgbClr val="000000"/>
              </a:solidFill>
              <a:latin typeface="Aptos" panose="020B0004020202020204" pitchFamily="34" charset="0"/>
            </a:endParaRPr>
          </a:p>
          <a:p>
            <a:r>
              <a:rPr lang="en-US" dirty="0"/>
              <a:t>Can look at all the attitudes, relationships, power dynamics, policies, processes, resources (6 conditions) &amp; how they hold the problem in place</a:t>
            </a:r>
          </a:p>
        </p:txBody>
      </p:sp>
      <p:sp>
        <p:nvSpPr>
          <p:cNvPr id="4" name="Slide Number Placeholder 3"/>
          <p:cNvSpPr>
            <a:spLocks noGrp="1"/>
          </p:cNvSpPr>
          <p:nvPr>
            <p:ph type="sldNum" sz="quarter" idx="5"/>
          </p:nvPr>
        </p:nvSpPr>
        <p:spPr/>
        <p:txBody>
          <a:bodyPr/>
          <a:lstStyle/>
          <a:p>
            <a:fld id="{A60C2520-D73B-493B-A260-A10EC42B459D}" type="slidenum">
              <a:rPr lang="en-US" smtClean="0"/>
              <a:t>16</a:t>
            </a:fld>
            <a:endParaRPr lang="en-US"/>
          </a:p>
        </p:txBody>
      </p:sp>
    </p:spTree>
    <p:extLst>
      <p:ext uri="{BB962C8B-B14F-4D97-AF65-F5344CB8AC3E}">
        <p14:creationId xmlns:p14="http://schemas.microsoft.com/office/powerpoint/2010/main" val="3037339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Related to EC educator pay…could look at the career pathways of educators and how they impact earnings</a:t>
            </a:r>
          </a:p>
          <a:p>
            <a:endParaRPr lang="en-US" dirty="0"/>
          </a:p>
          <a:p>
            <a:r>
              <a:rPr lang="en-US" dirty="0"/>
              <a:t>What is the ideal vs where we are &amp; how can we close the gaps?</a:t>
            </a:r>
          </a:p>
        </p:txBody>
      </p:sp>
      <p:sp>
        <p:nvSpPr>
          <p:cNvPr id="4" name="Slide Number Placeholder 3"/>
          <p:cNvSpPr>
            <a:spLocks noGrp="1"/>
          </p:cNvSpPr>
          <p:nvPr>
            <p:ph type="sldNum" sz="quarter" idx="5"/>
          </p:nvPr>
        </p:nvSpPr>
        <p:spPr/>
        <p:txBody>
          <a:bodyPr/>
          <a:lstStyle/>
          <a:p>
            <a:fld id="{A60C2520-D73B-493B-A260-A10EC42B459D}" type="slidenum">
              <a:rPr lang="en-US" smtClean="0"/>
              <a:t>17</a:t>
            </a:fld>
            <a:endParaRPr lang="en-US"/>
          </a:p>
        </p:txBody>
      </p:sp>
    </p:spTree>
    <p:extLst>
      <p:ext uri="{BB962C8B-B14F-4D97-AF65-F5344CB8AC3E}">
        <p14:creationId xmlns:p14="http://schemas.microsoft.com/office/powerpoint/2010/main" val="3126453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2520-D73B-493B-A260-A10EC42B459D}" type="slidenum">
              <a:rPr lang="en-US" smtClean="0"/>
              <a:t>18</a:t>
            </a:fld>
            <a:endParaRPr lang="en-US"/>
          </a:p>
        </p:txBody>
      </p:sp>
    </p:spTree>
    <p:extLst>
      <p:ext uri="{BB962C8B-B14F-4D97-AF65-F5344CB8AC3E}">
        <p14:creationId xmlns:p14="http://schemas.microsoft.com/office/powerpoint/2010/main" val="21389960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5245B-C317-CB15-DB6A-7C7A29C8A6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FF7345-F58B-1550-BF5A-40C0E672E9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EB0A93-DF27-984B-7EE5-D9E654FCAB4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AA0B784-35D2-AA89-A413-EB4C6628BCF0}"/>
              </a:ext>
            </a:extLst>
          </p:cNvPr>
          <p:cNvSpPr>
            <a:spLocks noGrp="1"/>
          </p:cNvSpPr>
          <p:nvPr>
            <p:ph type="sldNum" sz="quarter" idx="5"/>
          </p:nvPr>
        </p:nvSpPr>
        <p:spPr/>
        <p:txBody>
          <a:bodyPr/>
          <a:lstStyle/>
          <a:p>
            <a:fld id="{A60C2520-D73B-493B-A260-A10EC42B459D}" type="slidenum">
              <a:rPr lang="en-US" smtClean="0"/>
              <a:t>19</a:t>
            </a:fld>
            <a:endParaRPr lang="en-US"/>
          </a:p>
        </p:txBody>
      </p:sp>
    </p:spTree>
    <p:extLst>
      <p:ext uri="{BB962C8B-B14F-4D97-AF65-F5344CB8AC3E}">
        <p14:creationId xmlns:p14="http://schemas.microsoft.com/office/powerpoint/2010/main" val="3749681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2520-D73B-493B-A260-A10EC42B459D}" type="slidenum">
              <a:rPr lang="en-US" smtClean="0"/>
              <a:t>2</a:t>
            </a:fld>
            <a:endParaRPr lang="en-US"/>
          </a:p>
        </p:txBody>
      </p:sp>
    </p:spTree>
    <p:extLst>
      <p:ext uri="{BB962C8B-B14F-4D97-AF65-F5344CB8AC3E}">
        <p14:creationId xmlns:p14="http://schemas.microsoft.com/office/powerpoint/2010/main" val="8245490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E977E-BCED-3F09-1131-406FB9FFAF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BB34D3-3169-3526-99D4-796351BA81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41C689-F74C-4EAD-8930-9F7C441AFE65}"/>
              </a:ext>
            </a:extLst>
          </p:cNvPr>
          <p:cNvSpPr>
            <a:spLocks noGrp="1"/>
          </p:cNvSpPr>
          <p:nvPr>
            <p:ph type="body" idx="1"/>
          </p:nvPr>
        </p:nvSpPr>
        <p:spPr/>
        <p:txBody>
          <a:bodyPr/>
          <a:lstStyle/>
          <a:p>
            <a:r>
              <a:rPr lang="en-US" dirty="0"/>
              <a:t>For EC educator pay…talk to providers to see how working out</a:t>
            </a:r>
          </a:p>
          <a:p>
            <a:endParaRPr lang="en-US" dirty="0"/>
          </a:p>
          <a:p>
            <a:r>
              <a:rPr lang="en-US" dirty="0"/>
              <a:t>Might get a $1.00 raise that bumps them off of SNAP benefits &amp; they are worse off</a:t>
            </a:r>
          </a:p>
        </p:txBody>
      </p:sp>
      <p:sp>
        <p:nvSpPr>
          <p:cNvPr id="4" name="Slide Number Placeholder 3">
            <a:extLst>
              <a:ext uri="{FF2B5EF4-FFF2-40B4-BE49-F238E27FC236}">
                <a16:creationId xmlns:a16="http://schemas.microsoft.com/office/drawing/2014/main" id="{81965B1D-4681-C510-F278-CF8DCCD63686}"/>
              </a:ext>
            </a:extLst>
          </p:cNvPr>
          <p:cNvSpPr>
            <a:spLocks noGrp="1"/>
          </p:cNvSpPr>
          <p:nvPr>
            <p:ph type="sldNum" sz="quarter" idx="5"/>
          </p:nvPr>
        </p:nvSpPr>
        <p:spPr/>
        <p:txBody>
          <a:bodyPr/>
          <a:lstStyle/>
          <a:p>
            <a:fld id="{A60C2520-D73B-493B-A260-A10EC42B459D}" type="slidenum">
              <a:rPr lang="en-US" smtClean="0"/>
              <a:t>20</a:t>
            </a:fld>
            <a:endParaRPr lang="en-US"/>
          </a:p>
        </p:txBody>
      </p:sp>
    </p:spTree>
    <p:extLst>
      <p:ext uri="{BB962C8B-B14F-4D97-AF65-F5344CB8AC3E}">
        <p14:creationId xmlns:p14="http://schemas.microsoft.com/office/powerpoint/2010/main" val="40490766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a:t>
            </a:r>
          </a:p>
        </p:txBody>
      </p:sp>
      <p:sp>
        <p:nvSpPr>
          <p:cNvPr id="4" name="Slide Number Placeholder 3"/>
          <p:cNvSpPr>
            <a:spLocks noGrp="1"/>
          </p:cNvSpPr>
          <p:nvPr>
            <p:ph type="sldNum" sz="quarter" idx="5"/>
          </p:nvPr>
        </p:nvSpPr>
        <p:spPr/>
        <p:txBody>
          <a:bodyPr/>
          <a:lstStyle/>
          <a:p>
            <a:fld id="{9A172D9D-4294-E047-906E-FCA0B0C6D016}" type="slidenum">
              <a:rPr lang="en-US" smtClean="0"/>
              <a:t>21</a:t>
            </a:fld>
            <a:endParaRPr lang="en-US"/>
          </a:p>
        </p:txBody>
      </p:sp>
    </p:spTree>
    <p:extLst>
      <p:ext uri="{BB962C8B-B14F-4D97-AF65-F5344CB8AC3E}">
        <p14:creationId xmlns:p14="http://schemas.microsoft.com/office/powerpoint/2010/main" val="1262113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as early childhood educators, are you working with complex problems?</a:t>
            </a:r>
          </a:p>
          <a:p>
            <a:endParaRPr lang="en-US" dirty="0"/>
          </a:p>
          <a:p>
            <a:r>
              <a:rPr lang="en-US" dirty="0"/>
              <a:t>Child level—educating very different children</a:t>
            </a:r>
          </a:p>
          <a:p>
            <a:endParaRPr lang="en-US" dirty="0"/>
          </a:p>
          <a:p>
            <a:r>
              <a:rPr lang="en-US" dirty="0"/>
              <a:t>Child care center level—face challenges of funding and resources</a:t>
            </a:r>
          </a:p>
          <a:p>
            <a:endParaRPr lang="en-US" dirty="0"/>
          </a:p>
          <a:p>
            <a:r>
              <a:rPr lang="en-US" dirty="0"/>
              <a:t>Societal level—face challenges of understanding, respect, recognition</a:t>
            </a:r>
          </a:p>
          <a:p>
            <a:endParaRPr lang="en-US" dirty="0"/>
          </a:p>
        </p:txBody>
      </p:sp>
      <p:sp>
        <p:nvSpPr>
          <p:cNvPr id="4" name="Slide Number Placeholder 3"/>
          <p:cNvSpPr>
            <a:spLocks noGrp="1"/>
          </p:cNvSpPr>
          <p:nvPr>
            <p:ph type="sldNum" sz="quarter" idx="5"/>
          </p:nvPr>
        </p:nvSpPr>
        <p:spPr/>
        <p:txBody>
          <a:bodyPr/>
          <a:lstStyle/>
          <a:p>
            <a:fld id="{A60C2520-D73B-493B-A260-A10EC42B459D}" type="slidenum">
              <a:rPr lang="en-US" smtClean="0"/>
              <a:t>3</a:t>
            </a:fld>
            <a:endParaRPr lang="en-US"/>
          </a:p>
        </p:txBody>
      </p:sp>
    </p:spTree>
    <p:extLst>
      <p:ext uri="{BB962C8B-B14F-4D97-AF65-F5344CB8AC3E}">
        <p14:creationId xmlns:p14="http://schemas.microsoft.com/office/powerpoint/2010/main" val="3742380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if you are one type of provider for children and families within the full EC system,</a:t>
            </a:r>
          </a:p>
          <a:p>
            <a:endParaRPr lang="en-US" dirty="0"/>
          </a:p>
          <a:p>
            <a:r>
              <a:rPr lang="en-US" dirty="0"/>
              <a:t>Can you single-handedly meet all their needs?</a:t>
            </a:r>
          </a:p>
          <a:p>
            <a:endParaRPr lang="en-US" dirty="0"/>
          </a:p>
          <a:p>
            <a:r>
              <a:rPr lang="en-US" dirty="0"/>
              <a:t>Or do you need to become familiar with other resources and providers to connect families to?  </a:t>
            </a:r>
          </a:p>
        </p:txBody>
      </p:sp>
      <p:sp>
        <p:nvSpPr>
          <p:cNvPr id="4" name="Slide Number Placeholder 3"/>
          <p:cNvSpPr>
            <a:spLocks noGrp="1"/>
          </p:cNvSpPr>
          <p:nvPr>
            <p:ph type="sldNum" sz="quarter" idx="5"/>
          </p:nvPr>
        </p:nvSpPr>
        <p:spPr/>
        <p:txBody>
          <a:bodyPr/>
          <a:lstStyle/>
          <a:p>
            <a:fld id="{A60C2520-D73B-493B-A260-A10EC42B459D}" type="slidenum">
              <a:rPr lang="en-US" smtClean="0"/>
              <a:t>4</a:t>
            </a:fld>
            <a:endParaRPr lang="en-US"/>
          </a:p>
        </p:txBody>
      </p:sp>
    </p:spTree>
    <p:extLst>
      <p:ext uri="{BB962C8B-B14F-4D97-AF65-F5344CB8AC3E}">
        <p14:creationId xmlns:p14="http://schemas.microsoft.com/office/powerpoint/2010/main" val="2971251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992F0-B8CF-9FDB-E65E-2686B040AC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34ECD4-6113-68E0-99CD-E5E234558F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92A49A-EDC9-5C41-4695-2DABBC18BF3E}"/>
              </a:ext>
            </a:extLst>
          </p:cNvPr>
          <p:cNvSpPr>
            <a:spLocks noGrp="1"/>
          </p:cNvSpPr>
          <p:nvPr>
            <p:ph type="body" idx="1"/>
          </p:nvPr>
        </p:nvSpPr>
        <p:spPr/>
        <p:txBody>
          <a:bodyPr/>
          <a:lstStyle/>
          <a:p>
            <a:r>
              <a:rPr lang="en-US" dirty="0"/>
              <a:t>So what do you do if you see that when you refer a family</a:t>
            </a:r>
          </a:p>
          <a:p>
            <a:endParaRPr lang="en-US" dirty="0"/>
          </a:p>
          <a:p>
            <a:r>
              <a:rPr lang="en-US" dirty="0"/>
              <a:t>To a resource that they fall through the cracks and don’t actually get served?</a:t>
            </a:r>
          </a:p>
          <a:p>
            <a:endParaRPr lang="en-US" dirty="0"/>
          </a:p>
          <a:p>
            <a:r>
              <a:rPr lang="en-US" dirty="0"/>
              <a:t>(Try to address it by following up with the other resource…or maybe taking the problem to your legislator if it’s a state-funded resource.)</a:t>
            </a:r>
          </a:p>
        </p:txBody>
      </p:sp>
      <p:sp>
        <p:nvSpPr>
          <p:cNvPr id="4" name="Slide Number Placeholder 3">
            <a:extLst>
              <a:ext uri="{FF2B5EF4-FFF2-40B4-BE49-F238E27FC236}">
                <a16:creationId xmlns:a16="http://schemas.microsoft.com/office/drawing/2014/main" id="{F6B05E04-0336-D98F-D0EF-349B341C1194}"/>
              </a:ext>
            </a:extLst>
          </p:cNvPr>
          <p:cNvSpPr>
            <a:spLocks noGrp="1"/>
          </p:cNvSpPr>
          <p:nvPr>
            <p:ph type="sldNum" sz="quarter" idx="5"/>
          </p:nvPr>
        </p:nvSpPr>
        <p:spPr/>
        <p:txBody>
          <a:bodyPr/>
          <a:lstStyle/>
          <a:p>
            <a:fld id="{A60C2520-D73B-493B-A260-A10EC42B459D}" type="slidenum">
              <a:rPr lang="en-US" smtClean="0"/>
              <a:t>5</a:t>
            </a:fld>
            <a:endParaRPr lang="en-US"/>
          </a:p>
        </p:txBody>
      </p:sp>
    </p:spTree>
    <p:extLst>
      <p:ext uri="{BB962C8B-B14F-4D97-AF65-F5344CB8AC3E}">
        <p14:creationId xmlns:p14="http://schemas.microsoft.com/office/powerpoint/2010/main" val="2765199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thinking about a child care center, the director may create a new policy:</a:t>
            </a:r>
          </a:p>
          <a:p>
            <a:endParaRPr lang="en-US" dirty="0"/>
          </a:p>
          <a:p>
            <a:r>
              <a:rPr lang="en-US" dirty="0"/>
              <a:t>Going to have parent meetings once a month…puts a sign up…but no parents come</a:t>
            </a:r>
          </a:p>
          <a:p>
            <a:endParaRPr lang="en-US" dirty="0"/>
          </a:p>
          <a:p>
            <a:r>
              <a:rPr lang="en-US" dirty="0"/>
              <a:t>Why? Maybe the staff didn’t build the relationships or address how parents understand the purpose of the meetings—or hold them at a convenient time</a:t>
            </a:r>
          </a:p>
          <a:p>
            <a:endParaRPr lang="en-US" dirty="0"/>
          </a:p>
          <a:p>
            <a:r>
              <a:rPr lang="en-US" dirty="0"/>
              <a:t>Whose fault is it? The parents or the center?</a:t>
            </a:r>
          </a:p>
        </p:txBody>
      </p:sp>
      <p:sp>
        <p:nvSpPr>
          <p:cNvPr id="4" name="Slide Number Placeholder 3"/>
          <p:cNvSpPr>
            <a:spLocks noGrp="1"/>
          </p:cNvSpPr>
          <p:nvPr>
            <p:ph type="sldNum" sz="quarter" idx="5"/>
          </p:nvPr>
        </p:nvSpPr>
        <p:spPr/>
        <p:txBody>
          <a:bodyPr/>
          <a:lstStyle/>
          <a:p>
            <a:fld id="{A60C2520-D73B-493B-A260-A10EC42B459D}" type="slidenum">
              <a:rPr lang="en-US" smtClean="0"/>
              <a:t>6</a:t>
            </a:fld>
            <a:endParaRPr lang="en-US"/>
          </a:p>
        </p:txBody>
      </p:sp>
    </p:spTree>
    <p:extLst>
      <p:ext uri="{BB962C8B-B14F-4D97-AF65-F5344CB8AC3E}">
        <p14:creationId xmlns:p14="http://schemas.microsoft.com/office/powerpoint/2010/main" val="3517444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 child care center can be a pond, right? </a:t>
            </a:r>
          </a:p>
          <a:p>
            <a:endParaRPr lang="en-US" dirty="0"/>
          </a:p>
          <a:p>
            <a:r>
              <a:rPr lang="en-US" dirty="0"/>
              <a:t>Sometimes have to ask if your practices are meeting the needs of all the fish!</a:t>
            </a:r>
          </a:p>
          <a:p>
            <a:endParaRPr lang="en-US" dirty="0"/>
          </a:p>
          <a:p>
            <a:r>
              <a:rPr lang="en-US" dirty="0"/>
              <a:t>Instead of blaming the fish. And the fish’s mama. </a:t>
            </a:r>
            <a:r>
              <a:rPr lang="en-US" dirty="0">
                <a:sym typeface="Wingdings" panose="05000000000000000000" pitchFamily="2" charset="2"/>
              </a:rPr>
              <a:t></a:t>
            </a:r>
            <a:endParaRPr lang="en-US" dirty="0"/>
          </a:p>
        </p:txBody>
      </p:sp>
      <p:sp>
        <p:nvSpPr>
          <p:cNvPr id="4" name="Slide Number Placeholder 3"/>
          <p:cNvSpPr>
            <a:spLocks noGrp="1"/>
          </p:cNvSpPr>
          <p:nvPr>
            <p:ph type="sldNum" sz="quarter" idx="5"/>
          </p:nvPr>
        </p:nvSpPr>
        <p:spPr/>
        <p:txBody>
          <a:bodyPr/>
          <a:lstStyle/>
          <a:p>
            <a:fld id="{A60C2520-D73B-493B-A260-A10EC42B459D}" type="slidenum">
              <a:rPr lang="en-US" smtClean="0"/>
              <a:t>7</a:t>
            </a:fld>
            <a:endParaRPr lang="en-US"/>
          </a:p>
        </p:txBody>
      </p:sp>
    </p:spTree>
    <p:extLst>
      <p:ext uri="{BB962C8B-B14F-4D97-AF65-F5344CB8AC3E}">
        <p14:creationId xmlns:p14="http://schemas.microsoft.com/office/powerpoint/2010/main" val="2902524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6D8B4-5EEF-38AE-BAAC-27FE927A74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FB30D9-667C-E0D8-649A-DBDB0381F8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8F9040-2104-6F16-DAC9-16444C92BAAF}"/>
              </a:ext>
            </a:extLst>
          </p:cNvPr>
          <p:cNvSpPr>
            <a:spLocks noGrp="1"/>
          </p:cNvSpPr>
          <p:nvPr>
            <p:ph type="body" idx="1"/>
          </p:nvPr>
        </p:nvSpPr>
        <p:spPr/>
        <p:txBody>
          <a:bodyPr/>
          <a:lstStyle/>
          <a:p>
            <a:r>
              <a:rPr lang="en-US" dirty="0"/>
              <a:t>So you might start to see some issues that you want to address</a:t>
            </a:r>
          </a:p>
          <a:p>
            <a:endParaRPr lang="en-US" dirty="0"/>
          </a:p>
          <a:p>
            <a:r>
              <a:rPr lang="en-US" dirty="0"/>
              <a:t>And you start to think about how to bring about change</a:t>
            </a:r>
          </a:p>
          <a:p>
            <a:endParaRPr lang="en-US" dirty="0"/>
          </a:p>
          <a:p>
            <a:r>
              <a:rPr lang="en-US" dirty="0"/>
              <a:t>Let’s say you notice that early childhood educators are not well paid. That’s a big, complex problem. How could you try to address this? </a:t>
            </a:r>
          </a:p>
        </p:txBody>
      </p:sp>
      <p:sp>
        <p:nvSpPr>
          <p:cNvPr id="4" name="Slide Number Placeholder 3">
            <a:extLst>
              <a:ext uri="{FF2B5EF4-FFF2-40B4-BE49-F238E27FC236}">
                <a16:creationId xmlns:a16="http://schemas.microsoft.com/office/drawing/2014/main" id="{C0D1C732-3C43-9637-F270-9AFB770A5175}"/>
              </a:ext>
            </a:extLst>
          </p:cNvPr>
          <p:cNvSpPr>
            <a:spLocks noGrp="1"/>
          </p:cNvSpPr>
          <p:nvPr>
            <p:ph type="sldNum" sz="quarter" idx="5"/>
          </p:nvPr>
        </p:nvSpPr>
        <p:spPr/>
        <p:txBody>
          <a:bodyPr/>
          <a:lstStyle/>
          <a:p>
            <a:fld id="{A60C2520-D73B-493B-A260-A10EC42B459D}" type="slidenum">
              <a:rPr lang="en-US" smtClean="0"/>
              <a:t>8</a:t>
            </a:fld>
            <a:endParaRPr lang="en-US"/>
          </a:p>
        </p:txBody>
      </p:sp>
    </p:spTree>
    <p:extLst>
      <p:ext uri="{BB962C8B-B14F-4D97-AF65-F5344CB8AC3E}">
        <p14:creationId xmlns:p14="http://schemas.microsoft.com/office/powerpoint/2010/main" val="2879244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2520-D73B-493B-A260-A10EC42B459D}" type="slidenum">
              <a:rPr lang="en-US" smtClean="0"/>
              <a:t>9</a:t>
            </a:fld>
            <a:endParaRPr lang="en-US"/>
          </a:p>
        </p:txBody>
      </p:sp>
    </p:spTree>
    <p:extLst>
      <p:ext uri="{BB962C8B-B14F-4D97-AF65-F5344CB8AC3E}">
        <p14:creationId xmlns:p14="http://schemas.microsoft.com/office/powerpoint/2010/main" val="900898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EDBF9-63D8-FE78-B6E6-2C41A923C7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3CE3E6-0A84-F1F5-7209-A57ACD5E03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E53FF7-E519-06E4-B65F-FA045481A10A}"/>
              </a:ext>
            </a:extLst>
          </p:cNvPr>
          <p:cNvSpPr>
            <a:spLocks noGrp="1"/>
          </p:cNvSpPr>
          <p:nvPr>
            <p:ph type="dt" sz="half" idx="10"/>
          </p:nvPr>
        </p:nvSpPr>
        <p:spPr/>
        <p:txBody>
          <a:bodyPr/>
          <a:lstStyle/>
          <a:p>
            <a:fld id="{ED291B17-9318-49DB-B28B-6E5994AE9581}" type="datetime1">
              <a:rPr lang="en-US" smtClean="0"/>
              <a:t>4/30/2025</a:t>
            </a:fld>
            <a:endParaRPr lang="en-US" dirty="0"/>
          </a:p>
        </p:txBody>
      </p:sp>
      <p:sp>
        <p:nvSpPr>
          <p:cNvPr id="5" name="Footer Placeholder 4">
            <a:extLst>
              <a:ext uri="{FF2B5EF4-FFF2-40B4-BE49-F238E27FC236}">
                <a16:creationId xmlns:a16="http://schemas.microsoft.com/office/drawing/2014/main" id="{B0BEF971-6C5A-2DCF-4654-7055E70B047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AE0D1E-0647-6A5E-9806-D0DD93894EC4}"/>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52448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AFA43-91C2-7583-923D-55DA8817B7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DF7C41-CAF8-CF40-2DD4-EC441357B8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9438D3-C938-BF96-A5FB-B10B9DA4B9D5}"/>
              </a:ext>
            </a:extLst>
          </p:cNvPr>
          <p:cNvSpPr>
            <a:spLocks noGrp="1"/>
          </p:cNvSpPr>
          <p:nvPr>
            <p:ph type="dt" sz="half" idx="10"/>
          </p:nvPr>
        </p:nvSpPr>
        <p:spPr/>
        <p:txBody>
          <a:bodyPr/>
          <a:lstStyle/>
          <a:p>
            <a:fld id="{2CED4963-E985-44C4-B8C4-FDD613B7C2F8}" type="datetime1">
              <a:rPr lang="en-US" smtClean="0"/>
              <a:t>4/30/2025</a:t>
            </a:fld>
            <a:endParaRPr lang="en-US" dirty="0"/>
          </a:p>
        </p:txBody>
      </p:sp>
      <p:sp>
        <p:nvSpPr>
          <p:cNvPr id="5" name="Footer Placeholder 4">
            <a:extLst>
              <a:ext uri="{FF2B5EF4-FFF2-40B4-BE49-F238E27FC236}">
                <a16:creationId xmlns:a16="http://schemas.microsoft.com/office/drawing/2014/main" id="{E89561E9-C544-3454-52BA-5C9DCF16FF8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16B1190-D7BE-5D85-83AF-DE2C2B9A3ED6}"/>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24749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DEAD0E-B2D9-9957-57C3-79F18AE496D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09A8D9-D433-0827-9190-1DB9C06A62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07B02C-5BAD-24B5-4B68-A8D4F9EFA0DE}"/>
              </a:ext>
            </a:extLst>
          </p:cNvPr>
          <p:cNvSpPr>
            <a:spLocks noGrp="1"/>
          </p:cNvSpPr>
          <p:nvPr>
            <p:ph type="dt" sz="half" idx="10"/>
          </p:nvPr>
        </p:nvSpPr>
        <p:spPr/>
        <p:txBody>
          <a:bodyPr/>
          <a:lstStyle/>
          <a:p>
            <a:fld id="{ED291B17-9318-49DB-B28B-6E5994AE9581}" type="datetime1">
              <a:rPr lang="en-US" smtClean="0"/>
              <a:t>4/30/2025</a:t>
            </a:fld>
            <a:endParaRPr lang="en-US" dirty="0"/>
          </a:p>
        </p:txBody>
      </p:sp>
      <p:sp>
        <p:nvSpPr>
          <p:cNvPr id="5" name="Footer Placeholder 4">
            <a:extLst>
              <a:ext uri="{FF2B5EF4-FFF2-40B4-BE49-F238E27FC236}">
                <a16:creationId xmlns:a16="http://schemas.microsoft.com/office/drawing/2014/main" id="{B5405A96-86B9-E3FC-4231-E5D45199639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5FA5683-0ECF-F4C9-4973-47CD09B5606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58099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4BDC4-1090-3DE6-9C90-C477BC591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08C31E-D218-C1DF-6C34-D9B9065DDC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7C29E3-E2B1-0147-0EF6-3A4DC45EDBFE}"/>
              </a:ext>
            </a:extLst>
          </p:cNvPr>
          <p:cNvSpPr>
            <a:spLocks noGrp="1"/>
          </p:cNvSpPr>
          <p:nvPr>
            <p:ph type="dt" sz="half" idx="10"/>
          </p:nvPr>
        </p:nvSpPr>
        <p:spPr/>
        <p:txBody>
          <a:bodyPr/>
          <a:lstStyle/>
          <a:p>
            <a:fld id="{78DD82B9-B8EE-4375-B6FF-88FA6ABB15D9}" type="datetime1">
              <a:rPr lang="en-US" smtClean="0"/>
              <a:t>4/30/2025</a:t>
            </a:fld>
            <a:endParaRPr lang="en-US" dirty="0"/>
          </a:p>
        </p:txBody>
      </p:sp>
      <p:sp>
        <p:nvSpPr>
          <p:cNvPr id="5" name="Footer Placeholder 4">
            <a:extLst>
              <a:ext uri="{FF2B5EF4-FFF2-40B4-BE49-F238E27FC236}">
                <a16:creationId xmlns:a16="http://schemas.microsoft.com/office/drawing/2014/main" id="{74E7F828-D28E-29A3-0C91-638BFF90B2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13C5619-BC04-8889-3F19-51D0C5E7A4D1}"/>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96666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DBACF-A3FB-C94D-5903-9DB46283BC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93C120-55D6-52A8-40B0-5871A9D3D92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86CFB0-F61F-A0F0-19FF-8A83C17CD2C9}"/>
              </a:ext>
            </a:extLst>
          </p:cNvPr>
          <p:cNvSpPr>
            <a:spLocks noGrp="1"/>
          </p:cNvSpPr>
          <p:nvPr>
            <p:ph type="dt" sz="half" idx="10"/>
          </p:nvPr>
        </p:nvSpPr>
        <p:spPr/>
        <p:txBody>
          <a:bodyPr/>
          <a:lstStyle/>
          <a:p>
            <a:fld id="{B2497495-0637-405E-AE64-5CC7506D51F5}" type="datetime1">
              <a:rPr lang="en-US" smtClean="0"/>
              <a:t>4/30/2025</a:t>
            </a:fld>
            <a:endParaRPr lang="en-US" dirty="0"/>
          </a:p>
        </p:txBody>
      </p:sp>
      <p:sp>
        <p:nvSpPr>
          <p:cNvPr id="5" name="Footer Placeholder 4">
            <a:extLst>
              <a:ext uri="{FF2B5EF4-FFF2-40B4-BE49-F238E27FC236}">
                <a16:creationId xmlns:a16="http://schemas.microsoft.com/office/drawing/2014/main" id="{246E8F28-ED58-BAB1-3DF2-034280DB914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93EF13B-DF31-F2F2-B2E9-A91579D5CDB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30264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29003-3201-221F-7842-13D3900B71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B88B06-8695-5D96-A7B2-21CD219C91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3985E7-BC20-4AD6-E5A5-A009CDCB20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D44906-D631-1647-54EC-CF443ADFE0EF}"/>
              </a:ext>
            </a:extLst>
          </p:cNvPr>
          <p:cNvSpPr>
            <a:spLocks noGrp="1"/>
          </p:cNvSpPr>
          <p:nvPr>
            <p:ph type="dt" sz="half" idx="10"/>
          </p:nvPr>
        </p:nvSpPr>
        <p:spPr/>
        <p:txBody>
          <a:bodyPr/>
          <a:lstStyle/>
          <a:p>
            <a:fld id="{7BFFD690-9426-415D-8B65-26881E07B2D4}" type="datetime1">
              <a:rPr lang="en-US" smtClean="0"/>
              <a:t>4/30/2025</a:t>
            </a:fld>
            <a:endParaRPr lang="en-US" dirty="0"/>
          </a:p>
        </p:txBody>
      </p:sp>
      <p:sp>
        <p:nvSpPr>
          <p:cNvPr id="6" name="Footer Placeholder 5">
            <a:extLst>
              <a:ext uri="{FF2B5EF4-FFF2-40B4-BE49-F238E27FC236}">
                <a16:creationId xmlns:a16="http://schemas.microsoft.com/office/drawing/2014/main" id="{C9B470F1-6116-92BB-A31A-9A6097E2F3D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9BF7D4D-F81A-09D9-B70F-BBD05A7B1901}"/>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12512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13E82-1FF5-F1C0-06DE-D87CFC87532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FBB94E-7EFB-81AD-9557-A1B7522E2D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FFEB80-2123-FDF5-1753-24CC5D6B0F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0D89B6-A095-2773-61A3-7F886678B4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C41ED0-0096-E416-800A-BF7C776A05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D27E7B-1399-D17D-0957-380F02A4B85B}"/>
              </a:ext>
            </a:extLst>
          </p:cNvPr>
          <p:cNvSpPr>
            <a:spLocks noGrp="1"/>
          </p:cNvSpPr>
          <p:nvPr>
            <p:ph type="dt" sz="half" idx="10"/>
          </p:nvPr>
        </p:nvSpPr>
        <p:spPr/>
        <p:txBody>
          <a:bodyPr/>
          <a:lstStyle/>
          <a:p>
            <a:fld id="{04C4989A-474C-40DE-95B9-011C28B71673}" type="datetime1">
              <a:rPr lang="en-US" smtClean="0"/>
              <a:t>4/30/2025</a:t>
            </a:fld>
            <a:endParaRPr lang="en-US" dirty="0"/>
          </a:p>
        </p:txBody>
      </p:sp>
      <p:sp>
        <p:nvSpPr>
          <p:cNvPr id="8" name="Footer Placeholder 7">
            <a:extLst>
              <a:ext uri="{FF2B5EF4-FFF2-40B4-BE49-F238E27FC236}">
                <a16:creationId xmlns:a16="http://schemas.microsoft.com/office/drawing/2014/main" id="{302BC738-2E57-0BF8-F9DB-FF8727D61C2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7568408-7E65-BAD8-22E4-F5A73D7C5C5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38664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CBD83-5958-C370-A8AD-7EEE21FD5B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2288831-FAF6-297A-931D-F7FF041E1E69}"/>
              </a:ext>
            </a:extLst>
          </p:cNvPr>
          <p:cNvSpPr>
            <a:spLocks noGrp="1"/>
          </p:cNvSpPr>
          <p:nvPr>
            <p:ph type="dt" sz="half" idx="10"/>
          </p:nvPr>
        </p:nvSpPr>
        <p:spPr/>
        <p:txBody>
          <a:bodyPr/>
          <a:lstStyle/>
          <a:p>
            <a:fld id="{5DB4ED54-5B5E-4A04-93D3-5772E3CE3818}" type="datetime1">
              <a:rPr lang="en-US" smtClean="0"/>
              <a:t>4/30/2025</a:t>
            </a:fld>
            <a:endParaRPr lang="en-US" dirty="0"/>
          </a:p>
        </p:txBody>
      </p:sp>
      <p:sp>
        <p:nvSpPr>
          <p:cNvPr id="4" name="Footer Placeholder 3">
            <a:extLst>
              <a:ext uri="{FF2B5EF4-FFF2-40B4-BE49-F238E27FC236}">
                <a16:creationId xmlns:a16="http://schemas.microsoft.com/office/drawing/2014/main" id="{A043AEF4-C9F9-28DF-46E9-7F7FBB5A90D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305FE27-2E83-FF46-E2E8-A280552BE3D6}"/>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94902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8EEB83-F165-B43F-14EC-CF7679A16259}"/>
              </a:ext>
            </a:extLst>
          </p:cNvPr>
          <p:cNvSpPr>
            <a:spLocks noGrp="1"/>
          </p:cNvSpPr>
          <p:nvPr>
            <p:ph type="dt" sz="half" idx="10"/>
          </p:nvPr>
        </p:nvSpPr>
        <p:spPr/>
        <p:txBody>
          <a:bodyPr/>
          <a:lstStyle/>
          <a:p>
            <a:fld id="{4EDE50D6-574B-40AF-946F-D52A04ADE379}" type="datetime1">
              <a:rPr lang="en-US" smtClean="0"/>
              <a:t>4/30/2025</a:t>
            </a:fld>
            <a:endParaRPr lang="en-US" dirty="0"/>
          </a:p>
        </p:txBody>
      </p:sp>
      <p:sp>
        <p:nvSpPr>
          <p:cNvPr id="3" name="Footer Placeholder 2">
            <a:extLst>
              <a:ext uri="{FF2B5EF4-FFF2-40B4-BE49-F238E27FC236}">
                <a16:creationId xmlns:a16="http://schemas.microsoft.com/office/drawing/2014/main" id="{E138A9BA-7D24-A482-B0D2-2D586054EB9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59C6BCE-31E2-45F4-0774-B004BC3F4B6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90930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21364-2C39-1CE3-39E0-AEC80C9D16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8232AB-1155-7F27-4F50-381BBC26D8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FE2844-EDEB-A757-37B6-FA5E057504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B37926-EBA6-2BFF-0253-773F378A9080}"/>
              </a:ext>
            </a:extLst>
          </p:cNvPr>
          <p:cNvSpPr>
            <a:spLocks noGrp="1"/>
          </p:cNvSpPr>
          <p:nvPr>
            <p:ph type="dt" sz="half" idx="10"/>
          </p:nvPr>
        </p:nvSpPr>
        <p:spPr/>
        <p:txBody>
          <a:bodyPr/>
          <a:lstStyle/>
          <a:p>
            <a:fld id="{D82884F1-FFEA-405F-9602-3DCA865EDA4E}" type="datetime1">
              <a:rPr lang="en-US" smtClean="0"/>
              <a:t>4/30/2025</a:t>
            </a:fld>
            <a:endParaRPr lang="en-US" dirty="0"/>
          </a:p>
        </p:txBody>
      </p:sp>
      <p:sp>
        <p:nvSpPr>
          <p:cNvPr id="6" name="Footer Placeholder 5">
            <a:extLst>
              <a:ext uri="{FF2B5EF4-FFF2-40B4-BE49-F238E27FC236}">
                <a16:creationId xmlns:a16="http://schemas.microsoft.com/office/drawing/2014/main" id="{34097273-0A2E-2528-60AF-E805634CB78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688DEAF-41D2-FBE4-4AE3-B2EE7F5B553A}"/>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74477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94688-53CE-73D7-E9C6-A1037AE05F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7AC4BC-CEF7-764D-D8B2-92670DD701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826D71-4334-5DFA-1F95-E4E6D907E4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47E1EF-4D7B-A210-46CC-4E6765125691}"/>
              </a:ext>
            </a:extLst>
          </p:cNvPr>
          <p:cNvSpPr>
            <a:spLocks noGrp="1"/>
          </p:cNvSpPr>
          <p:nvPr>
            <p:ph type="dt" sz="half" idx="10"/>
          </p:nvPr>
        </p:nvSpPr>
        <p:spPr/>
        <p:txBody>
          <a:bodyPr/>
          <a:lstStyle/>
          <a:p>
            <a:fld id="{7E18DB4A-8810-4A10-AD5C-D5E2C667F5B3}" type="datetime1">
              <a:rPr lang="en-US" smtClean="0"/>
              <a:t>4/30/2025</a:t>
            </a:fld>
            <a:endParaRPr lang="en-US" dirty="0"/>
          </a:p>
        </p:txBody>
      </p:sp>
      <p:sp>
        <p:nvSpPr>
          <p:cNvPr id="6" name="Footer Placeholder 5">
            <a:extLst>
              <a:ext uri="{FF2B5EF4-FFF2-40B4-BE49-F238E27FC236}">
                <a16:creationId xmlns:a16="http://schemas.microsoft.com/office/drawing/2014/main" id="{88236823-28D2-2053-6AC2-2AD298E39C0B}"/>
              </a:ext>
            </a:extLst>
          </p:cNvPr>
          <p:cNvSpPr>
            <a:spLocks noGrp="1"/>
          </p:cNvSpPr>
          <p:nvPr>
            <p:ph type="ftr" sz="quarter" idx="11"/>
          </p:nvPr>
        </p:nvSpPr>
        <p:spPr/>
        <p:txBody>
          <a:bodyPr/>
          <a:lstStyle/>
          <a:p>
            <a:pPr algn="l"/>
            <a:endParaRPr lang="en-US" dirty="0"/>
          </a:p>
        </p:txBody>
      </p:sp>
      <p:sp>
        <p:nvSpPr>
          <p:cNvPr id="7" name="Slide Number Placeholder 6">
            <a:extLst>
              <a:ext uri="{FF2B5EF4-FFF2-40B4-BE49-F238E27FC236}">
                <a16:creationId xmlns:a16="http://schemas.microsoft.com/office/drawing/2014/main" id="{84BD3C6D-10BB-D164-485A-7C66482B78E1}"/>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99552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CA3FD0-5FC7-CF4A-A51C-C815878C44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C73595-8B80-9C74-DDEA-8308AD2798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1AADFB-C9B9-78C9-A426-E800E6BA9F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D291B17-9318-49DB-B28B-6E5994AE9581}" type="datetime1">
              <a:rPr lang="en-US" smtClean="0"/>
              <a:t>4/30/2025</a:t>
            </a:fld>
            <a:endParaRPr lang="en-US" dirty="0"/>
          </a:p>
        </p:txBody>
      </p:sp>
      <p:sp>
        <p:nvSpPr>
          <p:cNvPr id="5" name="Footer Placeholder 4">
            <a:extLst>
              <a:ext uri="{FF2B5EF4-FFF2-40B4-BE49-F238E27FC236}">
                <a16:creationId xmlns:a16="http://schemas.microsoft.com/office/drawing/2014/main" id="{09ED4FDB-1406-4CBC-F4B4-1845E20932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8E950E42-5DB9-8FD3-7AEA-01C7EE407A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90201085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3.png"/><Relationship Id="rId7" Type="http://schemas.openxmlformats.org/officeDocument/2006/relationships/diagramColors" Target="../diagrams/colors1.xml"/><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hyperlink" Target="https://listen4good.org/feedback101/what-is-a-feedback-loop-gathering-feedback-from-nonprofit-clients/"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wested2024.s3.us-west-1.amazonaws.com/wp-content/uploads/2024/11/13144448/Participatory-Planning-Intro-ADA-FINAL.pdf" TargetMode="External"/><Relationship Id="rId3" Type="http://schemas.openxmlformats.org/officeDocument/2006/relationships/hyperlink" Target="https://openscholarship.wustl.edu/ssdl/2/" TargetMode="External"/><Relationship Id="rId7" Type="http://schemas.openxmlformats.org/officeDocument/2006/relationships/hyperlink" Target="https://wested2024.s3.us-west-1.amazonaws.com/wp-content/uploads/2024/07/11175121/WestEd-Systems-Change-Six-Guiding-Principles_FINAL-ADA.pdf"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www.amazon.com/Results-Based-Facilitation-Foundation-Skills/dp/0989017737/ref=pd_lpo_sccl_1/135-6315732-2011765?pd_rd_w=3EQa3&amp;content-id=amzn1.sym.4c8c52db-06f8-4e42-8e56-912796f2ea6c&amp;pf_rd_p=4c8c52db-06f8-4e42-8e56-912796f2ea6c&amp;pf_rd_r=JP1M0HASJCAPNNTSG8VD&amp;pd_rd_wg=qGMyd&amp;pd_rd_r=b107fa4e-a85c-4465-a7ac-dd2146631ce5&amp;pd_rd_i=0989017737&amp;psc=1" TargetMode="External"/><Relationship Id="rId5" Type="http://schemas.openxmlformats.org/officeDocument/2006/relationships/hyperlink" Target="https://link.springer.com/book/10.1007/978-1-4614-8763-0" TargetMode="External"/><Relationship Id="rId10" Type="http://schemas.openxmlformats.org/officeDocument/2006/relationships/hyperlink" Target="http://social-labs.org/wp-content/uploads/2014/12/Systems-Mapping-Omidyar-Workbook-012617.pdf" TargetMode="External"/><Relationship Id="rId4" Type="http://schemas.openxmlformats.org/officeDocument/2006/relationships/hyperlink" Target="https://systemdynamics.org/product/systems-thinking-for-social-change/" TargetMode="External"/><Relationship Id="rId9" Type="http://schemas.openxmlformats.org/officeDocument/2006/relationships/hyperlink" Target="https://www.fsg.org/resource/systems-thinking-toolkit-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1A92C7-7054-99D2-B6E2-00E837D1D1C6}"/>
              </a:ext>
            </a:extLst>
          </p:cNvPr>
          <p:cNvPicPr>
            <a:picLocks noChangeAspect="1"/>
          </p:cNvPicPr>
          <p:nvPr/>
        </p:nvPicPr>
        <p:blipFill>
          <a:blip r:embed="rId3"/>
          <a:stretch>
            <a:fillRect/>
          </a:stretch>
        </p:blipFill>
        <p:spPr>
          <a:xfrm>
            <a:off x="0" y="0"/>
            <a:ext cx="9497291" cy="5902035"/>
          </a:xfrm>
          <a:prstGeom prst="rect">
            <a:avLst/>
          </a:prstGeom>
          <a:solidFill>
            <a:srgbClr val="771E30"/>
          </a:solidFill>
          <a:ln>
            <a:solidFill>
              <a:srgbClr val="E8EEF8"/>
            </a:solidFill>
          </a:ln>
        </p:spPr>
      </p:pic>
      <p:sp>
        <p:nvSpPr>
          <p:cNvPr id="5" name="Rectangle 4">
            <a:extLst>
              <a:ext uri="{FF2B5EF4-FFF2-40B4-BE49-F238E27FC236}">
                <a16:creationId xmlns:a16="http://schemas.microsoft.com/office/drawing/2014/main" id="{302C258C-4D6F-E04D-1828-94B54A9DCA94}"/>
              </a:ext>
            </a:extLst>
          </p:cNvPr>
          <p:cNvSpPr/>
          <p:nvPr/>
        </p:nvSpPr>
        <p:spPr>
          <a:xfrm>
            <a:off x="1" y="5501390"/>
            <a:ext cx="12191999" cy="1356609"/>
          </a:xfrm>
          <a:prstGeom prst="rect">
            <a:avLst/>
          </a:prstGeom>
          <a:solidFill>
            <a:srgbClr val="BFDE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4000" b="1" dirty="0"/>
          </a:p>
        </p:txBody>
      </p:sp>
      <p:pic>
        <p:nvPicPr>
          <p:cNvPr id="4" name="Picture 3">
            <a:extLst>
              <a:ext uri="{FF2B5EF4-FFF2-40B4-BE49-F238E27FC236}">
                <a16:creationId xmlns:a16="http://schemas.microsoft.com/office/drawing/2014/main" id="{4F24D1C4-53AC-D603-5B75-0D75F0DD585A}"/>
              </a:ext>
            </a:extLst>
          </p:cNvPr>
          <p:cNvPicPr>
            <a:picLocks noChangeAspect="1"/>
          </p:cNvPicPr>
          <p:nvPr/>
        </p:nvPicPr>
        <p:blipFill>
          <a:blip r:embed="rId4"/>
          <a:stretch>
            <a:fillRect/>
          </a:stretch>
        </p:blipFill>
        <p:spPr>
          <a:xfrm>
            <a:off x="1479224" y="2049927"/>
            <a:ext cx="7034394" cy="2404854"/>
          </a:xfrm>
          <a:prstGeom prst="rect">
            <a:avLst/>
          </a:prstGeom>
          <a:solidFill>
            <a:srgbClr val="C2C6C8"/>
          </a:solidFill>
          <a:ln w="50800">
            <a:solidFill>
              <a:schemeClr val="bg1"/>
            </a:solidFill>
          </a:ln>
        </p:spPr>
      </p:pic>
      <p:sp>
        <p:nvSpPr>
          <p:cNvPr id="2" name="TextBox 1">
            <a:extLst>
              <a:ext uri="{FF2B5EF4-FFF2-40B4-BE49-F238E27FC236}">
                <a16:creationId xmlns:a16="http://schemas.microsoft.com/office/drawing/2014/main" id="{CCEC0123-D2D3-EAD1-1234-02A803031177}"/>
              </a:ext>
            </a:extLst>
          </p:cNvPr>
          <p:cNvSpPr txBox="1"/>
          <p:nvPr/>
        </p:nvSpPr>
        <p:spPr>
          <a:xfrm>
            <a:off x="9507682" y="0"/>
            <a:ext cx="2684317" cy="5501390"/>
          </a:xfrm>
          <a:prstGeom prst="rect">
            <a:avLst/>
          </a:prstGeom>
          <a:solidFill>
            <a:schemeClr val="accent4">
              <a:lumMod val="75000"/>
            </a:schemeClr>
          </a:solidFill>
        </p:spPr>
        <p:txBody>
          <a:bodyPr wrap="square" rtlCol="0">
            <a:spAutoFit/>
          </a:bodyPr>
          <a:lstStyle/>
          <a:p>
            <a:endParaRPr lang="en-US" dirty="0"/>
          </a:p>
        </p:txBody>
      </p:sp>
    </p:spTree>
    <p:extLst>
      <p:ext uri="{BB962C8B-B14F-4D97-AF65-F5344CB8AC3E}">
        <p14:creationId xmlns:p14="http://schemas.microsoft.com/office/powerpoint/2010/main" val="2646072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FE7F837-A44E-71E7-4A7F-F68F39A2F6D4}"/>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holding gears&#10;&#10;Description automatically generated">
            <a:extLst>
              <a:ext uri="{FF2B5EF4-FFF2-40B4-BE49-F238E27FC236}">
                <a16:creationId xmlns:a16="http://schemas.microsoft.com/office/drawing/2014/main" id="{B26B9297-C33F-62DB-E4C4-4D9D41465240}"/>
              </a:ext>
            </a:extLst>
          </p:cNvPr>
          <p:cNvPicPr>
            <a:picLocks noChangeAspect="1"/>
          </p:cNvPicPr>
          <p:nvPr/>
        </p:nvPicPr>
        <p:blipFill>
          <a:blip r:embed="rId3"/>
          <a:srcRect l="6643" r="6643"/>
          <a:stretch/>
        </p:blipFill>
        <p:spPr>
          <a:xfrm>
            <a:off x="3365340" y="365125"/>
            <a:ext cx="8826660" cy="6260123"/>
          </a:xfrm>
          <a:prstGeom prst="rect">
            <a:avLst/>
          </a:prstGeom>
        </p:spPr>
      </p:pic>
      <p:sp>
        <p:nvSpPr>
          <p:cNvPr id="10" name="Rectangle 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8E334DB-7A72-EA66-F57A-FF4DF56F5CA4}"/>
              </a:ext>
            </a:extLst>
          </p:cNvPr>
          <p:cNvSpPr>
            <a:spLocks noGrp="1"/>
          </p:cNvSpPr>
          <p:nvPr>
            <p:ph type="title"/>
          </p:nvPr>
        </p:nvSpPr>
        <p:spPr>
          <a:xfrm>
            <a:off x="187288" y="365125"/>
            <a:ext cx="4473102" cy="1899912"/>
          </a:xfrm>
        </p:spPr>
        <p:txBody>
          <a:bodyPr vert="horz" lIns="91440" tIns="45720" rIns="91440" bIns="45720" rtlCol="0" anchor="ctr">
            <a:normAutofit/>
          </a:bodyPr>
          <a:lstStyle/>
          <a:p>
            <a:r>
              <a:rPr lang="en-US" sz="3400" b="0" cap="all" dirty="0"/>
              <a:t>2. Invest in systems change leadership </a:t>
            </a:r>
          </a:p>
        </p:txBody>
      </p:sp>
      <p:sp>
        <p:nvSpPr>
          <p:cNvPr id="7" name="TextBox 6">
            <a:extLst>
              <a:ext uri="{FF2B5EF4-FFF2-40B4-BE49-F238E27FC236}">
                <a16:creationId xmlns:a16="http://schemas.microsoft.com/office/drawing/2014/main" id="{721D30FF-B95F-8D71-72B7-919498CB8128}"/>
              </a:ext>
            </a:extLst>
          </p:cNvPr>
          <p:cNvSpPr txBox="1"/>
          <p:nvPr/>
        </p:nvSpPr>
        <p:spPr>
          <a:xfrm>
            <a:off x="-547577" y="2842351"/>
            <a:ext cx="4779607" cy="3650523"/>
          </a:xfrm>
          <a:prstGeom prst="rect">
            <a:avLst/>
          </a:prstGeom>
        </p:spPr>
        <p:txBody>
          <a:bodyPr vert="horz" lIns="91440" tIns="45720" rIns="91440" bIns="45720" rtlCol="0">
            <a:noAutofit/>
          </a:bodyPr>
          <a:lstStyle/>
          <a:p>
            <a:pPr marL="685800" marR="0" lvl="2" fontAlgn="auto">
              <a:lnSpc>
                <a:spcPct val="90000"/>
              </a:lnSpc>
              <a:spcBef>
                <a:spcPct val="20000"/>
              </a:spcBef>
              <a:spcAft>
                <a:spcPts val="600"/>
              </a:spcAft>
              <a:buClr>
                <a:schemeClr val="accent1"/>
              </a:buClr>
              <a:buSzPct val="92000"/>
              <a:tabLst/>
              <a:defRPr/>
            </a:pPr>
            <a:r>
              <a:rPr lang="en-US" dirty="0"/>
              <a:t>Backbone supporters facilitate the work and help set </a:t>
            </a:r>
            <a:r>
              <a:rPr kumimoji="0" lang="en-US" b="0" i="0" u="none" strike="noStrike" cap="none" spc="0" normalizeH="0" baseline="0" noProof="0" dirty="0">
                <a:ln>
                  <a:noFill/>
                </a:ln>
                <a:effectLst/>
                <a:uLnTx/>
                <a:uFillTx/>
              </a:rPr>
              <a:t>the stage for productive dialogue</a:t>
            </a:r>
            <a:r>
              <a:rPr lang="en-US" dirty="0"/>
              <a:t>. They must</a:t>
            </a:r>
            <a:r>
              <a:rPr kumimoji="0" lang="en-US" b="0" i="0" u="none" strike="noStrike" cap="none" spc="0" normalizeH="0" baseline="0" noProof="0" dirty="0">
                <a:ln>
                  <a:noFill/>
                </a:ln>
                <a:effectLst/>
                <a:uLnTx/>
                <a:uFillTx/>
              </a:rPr>
              <a:t>:</a:t>
            </a:r>
          </a:p>
          <a:p>
            <a:pPr marR="0" lvl="2" indent="-228600" fontAlgn="auto">
              <a:lnSpc>
                <a:spcPct val="90000"/>
              </a:lnSpc>
              <a:spcBef>
                <a:spcPct val="20000"/>
              </a:spcBef>
              <a:spcAft>
                <a:spcPts val="600"/>
              </a:spcAft>
              <a:buClr>
                <a:schemeClr val="accent1"/>
              </a:buClr>
              <a:buSzPct val="92000"/>
              <a:buFont typeface="Arial" panose="020B0604020202020204" pitchFamily="34" charset="0"/>
              <a:buChar char="•"/>
              <a:tabLst/>
              <a:defRPr/>
            </a:pPr>
            <a:endParaRPr kumimoji="0" lang="en-US" b="0" i="0" u="none" strike="noStrike" cap="none" spc="0" normalizeH="0" baseline="0" noProof="0" dirty="0">
              <a:ln>
                <a:noFill/>
              </a:ln>
              <a:effectLst/>
              <a:uLnTx/>
              <a:uFillTx/>
            </a:endParaRPr>
          </a:p>
          <a:p>
            <a:pPr marL="1600200" marR="0" lvl="3" indent="-228600" fontAlgn="auto">
              <a:lnSpc>
                <a:spcPct val="90000"/>
              </a:lnSpc>
              <a:spcBef>
                <a:spcPct val="20000"/>
              </a:spcBef>
              <a:spcAft>
                <a:spcPts val="600"/>
              </a:spcAft>
              <a:buClr>
                <a:schemeClr val="accent1"/>
              </a:buClr>
              <a:buSzPct val="92000"/>
              <a:buFont typeface="Arial" panose="020B0604020202020204" pitchFamily="34" charset="0"/>
              <a:buChar char="•"/>
              <a:tabLst/>
              <a:defRPr/>
            </a:pPr>
            <a:r>
              <a:rPr lang="en-US" dirty="0"/>
              <a:t>Understand system change processes and methods</a:t>
            </a:r>
          </a:p>
          <a:p>
            <a:pPr marL="1600200" marR="0" lvl="3" indent="-228600" fontAlgn="auto">
              <a:lnSpc>
                <a:spcPct val="90000"/>
              </a:lnSpc>
              <a:spcBef>
                <a:spcPct val="20000"/>
              </a:spcBef>
              <a:spcAft>
                <a:spcPts val="600"/>
              </a:spcAft>
              <a:buClr>
                <a:schemeClr val="accent1"/>
              </a:buClr>
              <a:buSzPct val="92000"/>
              <a:buFont typeface="Arial" panose="020B0604020202020204" pitchFamily="34" charset="0"/>
              <a:buChar char="•"/>
              <a:tabLst/>
              <a:defRPr/>
            </a:pPr>
            <a:r>
              <a:rPr lang="en-US" dirty="0"/>
              <a:t>Facilitate collective sense-making and action</a:t>
            </a:r>
          </a:p>
        </p:txBody>
      </p:sp>
    </p:spTree>
    <p:extLst>
      <p:ext uri="{BB962C8B-B14F-4D97-AF65-F5344CB8AC3E}">
        <p14:creationId xmlns:p14="http://schemas.microsoft.com/office/powerpoint/2010/main" val="4019992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37185-5CA4-E8AD-87E2-AC2707C3249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FB27D04-83DA-EE47-8153-86641D90B06F}"/>
              </a:ext>
            </a:extLst>
          </p:cNvPr>
          <p:cNvPicPr>
            <a:picLocks noChangeAspect="1"/>
          </p:cNvPicPr>
          <p:nvPr/>
        </p:nvPicPr>
        <p:blipFill>
          <a:blip r:embed="rId3"/>
          <a:srcRect l="7551" r="9813" b="3"/>
          <a:stretch/>
        </p:blipFill>
        <p:spPr>
          <a:xfrm>
            <a:off x="5233012" y="323790"/>
            <a:ext cx="6665205" cy="6210419"/>
          </a:xfrm>
          <a:prstGeom prst="rect">
            <a:avLst/>
          </a:prstGeom>
        </p:spPr>
      </p:pic>
      <p:sp>
        <p:nvSpPr>
          <p:cNvPr id="4" name="Text Placeholder 3">
            <a:extLst>
              <a:ext uri="{FF2B5EF4-FFF2-40B4-BE49-F238E27FC236}">
                <a16:creationId xmlns:a16="http://schemas.microsoft.com/office/drawing/2014/main" id="{A4D360CC-7204-C1CB-ADC7-5BA3F5429E91}"/>
              </a:ext>
            </a:extLst>
          </p:cNvPr>
          <p:cNvSpPr>
            <a:spLocks noGrp="1"/>
          </p:cNvSpPr>
          <p:nvPr>
            <p:ph type="body" sz="half" idx="2"/>
          </p:nvPr>
        </p:nvSpPr>
        <p:spPr>
          <a:xfrm>
            <a:off x="-789542" y="2153887"/>
            <a:ext cx="5509135" cy="4061676"/>
          </a:xfrm>
        </p:spPr>
        <p:txBody>
          <a:bodyPr vert="horz" lIns="91440" tIns="45720" rIns="91440" bIns="45720" rtlCol="0" anchor="ctr">
            <a:normAutofit/>
          </a:bodyPr>
          <a:lstStyle/>
          <a:p>
            <a:pPr marL="1600200" marR="0" lvl="3" indent="-228600" algn="l" defTabSz="914400" rtl="0" eaLnBrk="1" fontAlgn="auto" latinLnBrk="0" hangingPunct="1">
              <a:lnSpc>
                <a:spcPct val="90000"/>
              </a:lnSpc>
              <a:spcBef>
                <a:spcPct val="20000"/>
              </a:spcBef>
              <a:spcAft>
                <a:spcPts val="600"/>
              </a:spcAft>
              <a:buClr>
                <a:srgbClr val="4472C4"/>
              </a:buClr>
              <a:buSzPct val="92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Backbone supporters must also:</a:t>
            </a:r>
          </a:p>
          <a:p>
            <a:pPr marL="1600200" marR="0" lvl="3" indent="-228600" algn="l" defTabSz="914400" rtl="0" eaLnBrk="1" fontAlgn="auto" latinLnBrk="0" hangingPunct="1">
              <a:lnSpc>
                <a:spcPct val="90000"/>
              </a:lnSpc>
              <a:spcBef>
                <a:spcPct val="20000"/>
              </a:spcBef>
              <a:spcAft>
                <a:spcPts val="600"/>
              </a:spcAft>
              <a:buClr>
                <a:srgbClr val="4472C4"/>
              </a:buClr>
              <a:buSzPct val="92000"/>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057400" lvl="4" indent="-228600">
              <a:spcBef>
                <a:spcPct val="20000"/>
              </a:spcBef>
              <a:spcAft>
                <a:spcPts val="600"/>
              </a:spcAft>
              <a:buClr>
                <a:srgbClr val="4472C4"/>
              </a:buClr>
              <a:buSzPct val="92000"/>
              <a:buFont typeface="Arial" panose="020B0604020202020204" pitchFamily="34" charset="0"/>
              <a:buChar char="•"/>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Attend to relational and power dynamics and ensure respectful member interactions</a:t>
            </a:r>
          </a:p>
          <a:p>
            <a:pPr marL="2057400" lvl="4" indent="-228600">
              <a:spcBef>
                <a:spcPct val="20000"/>
              </a:spcBef>
              <a:spcAft>
                <a:spcPts val="600"/>
              </a:spcAft>
              <a:buClr>
                <a:srgbClr val="4472C4"/>
              </a:buClr>
              <a:buSzPct val="92000"/>
              <a:buFont typeface="Arial" panose="020B0604020202020204" pitchFamily="34" charset="0"/>
              <a:buChar char="•"/>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057400" lvl="4" indent="-228600">
              <a:spcBef>
                <a:spcPct val="20000"/>
              </a:spcBef>
              <a:spcAft>
                <a:spcPts val="600"/>
              </a:spcAft>
              <a:buClr>
                <a:srgbClr val="4472C4"/>
              </a:buClr>
              <a:buSzPct val="92000"/>
              <a:buFont typeface="Arial" panose="020B0604020202020204" pitchFamily="34" charset="0"/>
              <a:buChar char="•"/>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Build consensus and create information feedback loops</a:t>
            </a:r>
          </a:p>
          <a:p>
            <a:pPr>
              <a:buFont typeface="Wingdings 2" panose="05020102010507070707" pitchFamily="18" charset="2"/>
              <a:buChar char=""/>
            </a:pPr>
            <a:endParaRPr lang="en-US" dirty="0"/>
          </a:p>
        </p:txBody>
      </p:sp>
      <p:sp>
        <p:nvSpPr>
          <p:cNvPr id="10" name="TextBox 9">
            <a:extLst>
              <a:ext uri="{FF2B5EF4-FFF2-40B4-BE49-F238E27FC236}">
                <a16:creationId xmlns:a16="http://schemas.microsoft.com/office/drawing/2014/main" id="{8AC6AA21-F1AC-B26E-BB8C-B016564479A9}"/>
              </a:ext>
            </a:extLst>
          </p:cNvPr>
          <p:cNvSpPr txBox="1"/>
          <p:nvPr/>
        </p:nvSpPr>
        <p:spPr>
          <a:xfrm>
            <a:off x="539828" y="440674"/>
            <a:ext cx="4428779" cy="1323439"/>
          </a:xfrm>
          <a:prstGeom prst="rect">
            <a:avLst/>
          </a:prstGeom>
          <a:noFill/>
        </p:spPr>
        <p:txBody>
          <a:bodyPr wrap="square" rtlCol="0">
            <a:spAutoFit/>
          </a:bodyPr>
          <a:lstStyle/>
          <a:p>
            <a:r>
              <a:rPr kumimoji="0" lang="en-US" sz="3200" b="0" i="0" u="none" strike="noStrike" cap="all" spc="0" normalizeH="0" baseline="0" noProof="0" dirty="0">
                <a:ln>
                  <a:noFill/>
                </a:ln>
                <a:effectLst/>
                <a:uLnTx/>
                <a:uFillTx/>
                <a:latin typeface="+mj-lt"/>
              </a:rPr>
              <a:t>relational work of </a:t>
            </a:r>
          </a:p>
          <a:p>
            <a:r>
              <a:rPr kumimoji="0" lang="en-US" sz="3200" b="0" i="0" u="none" strike="noStrike" cap="all" spc="0" normalizeH="0" baseline="0" noProof="0" dirty="0">
                <a:ln>
                  <a:noFill/>
                </a:ln>
                <a:effectLst/>
                <a:uLnTx/>
                <a:uFillTx/>
                <a:latin typeface="+mj-lt"/>
              </a:rPr>
              <a:t>systems change </a:t>
            </a:r>
          </a:p>
          <a:p>
            <a:r>
              <a:rPr kumimoji="0" lang="en-US" sz="1600" b="0" i="0" u="none" strike="noStrike" cap="all" spc="0" normalizeH="0" baseline="0" noProof="0" dirty="0">
                <a:ln>
                  <a:noFill/>
                </a:ln>
                <a:effectLst/>
                <a:uLnTx/>
                <a:uFillTx/>
                <a:latin typeface="+mj-lt"/>
              </a:rPr>
              <a:t>(Milligan, Zerda, Kania</a:t>
            </a:r>
            <a:r>
              <a:rPr kumimoji="0" lang="en-US" sz="1600" b="0" i="0" u="none" strike="noStrike" cap="all" spc="0" normalizeH="0" baseline="0" noProof="0" dirty="0">
                <a:ln>
                  <a:noFill/>
                </a:ln>
                <a:effectLst/>
                <a:uLnTx/>
                <a:uFillTx/>
              </a:rPr>
              <a:t>)</a:t>
            </a:r>
          </a:p>
        </p:txBody>
      </p:sp>
    </p:spTree>
    <p:extLst>
      <p:ext uri="{BB962C8B-B14F-4D97-AF65-F5344CB8AC3E}">
        <p14:creationId xmlns:p14="http://schemas.microsoft.com/office/powerpoint/2010/main" val="3544242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CF7E4-0B41-9824-6907-25B2DA2AE5DE}"/>
              </a:ext>
            </a:extLst>
          </p:cNvPr>
          <p:cNvSpPr>
            <a:spLocks noGrp="1"/>
          </p:cNvSpPr>
          <p:nvPr>
            <p:ph type="title"/>
          </p:nvPr>
        </p:nvSpPr>
        <p:spPr>
          <a:xfrm>
            <a:off x="8153400" y="1128094"/>
            <a:ext cx="3434180" cy="1415270"/>
          </a:xfrm>
        </p:spPr>
        <p:txBody>
          <a:bodyPr vert="horz" lIns="91440" tIns="45720" rIns="91440" bIns="45720" rtlCol="0" anchor="t">
            <a:normAutofit/>
          </a:bodyPr>
          <a:lstStyle/>
          <a:p>
            <a:r>
              <a:rPr lang="en-US" sz="2200" kern="1200" dirty="0">
                <a:solidFill>
                  <a:schemeClr val="tx1"/>
                </a:solidFill>
                <a:latin typeface="+mj-lt"/>
                <a:ea typeface="+mj-ea"/>
                <a:cs typeface="+mj-cs"/>
              </a:rPr>
              <a:t>3</a:t>
            </a:r>
            <a:r>
              <a:rPr lang="en-US" sz="2200" b="0" kern="1200" cap="all" dirty="0">
                <a:solidFill>
                  <a:schemeClr val="tx1"/>
                </a:solidFill>
                <a:latin typeface="+mj-lt"/>
                <a:ea typeface="+mj-ea"/>
                <a:cs typeface="+mj-cs"/>
              </a:rPr>
              <a:t>. </a:t>
            </a:r>
            <a:r>
              <a:rPr lang="en-US" sz="2200" cap="all" dirty="0"/>
              <a:t>Identify t</a:t>
            </a:r>
            <a:r>
              <a:rPr lang="en-US" sz="2200" kern="1200" dirty="0">
                <a:solidFill>
                  <a:schemeClr val="tx1"/>
                </a:solidFill>
                <a:latin typeface="+mj-lt"/>
                <a:ea typeface="+mj-ea"/>
                <a:cs typeface="+mj-cs"/>
              </a:rPr>
              <a:t>hose closest to the challenge:</a:t>
            </a:r>
            <a:r>
              <a:rPr lang="en-US" sz="2200" b="0" kern="1200" cap="all" dirty="0">
                <a:solidFill>
                  <a:schemeClr val="tx1"/>
                </a:solidFill>
                <a:latin typeface="+mj-lt"/>
                <a:ea typeface="+mj-ea"/>
                <a:cs typeface="+mj-cs"/>
              </a:rPr>
              <a:t>  </a:t>
            </a:r>
            <a:br>
              <a:rPr lang="en-US" sz="2200" b="0" kern="1200" cap="all" dirty="0">
                <a:solidFill>
                  <a:schemeClr val="tx1"/>
                </a:solidFill>
                <a:latin typeface="+mj-lt"/>
                <a:ea typeface="+mj-ea"/>
                <a:cs typeface="+mj-cs"/>
              </a:rPr>
            </a:br>
            <a:r>
              <a:rPr lang="en-US" sz="2200" b="0" kern="1200" cap="all" dirty="0">
                <a:solidFill>
                  <a:schemeClr val="tx1"/>
                </a:solidFill>
                <a:latin typeface="+mj-lt"/>
                <a:ea typeface="+mj-ea"/>
                <a:cs typeface="+mj-cs"/>
              </a:rPr>
              <a:t>Actor Mapping</a:t>
            </a:r>
          </a:p>
        </p:txBody>
      </p:sp>
      <p:sp>
        <p:nvSpPr>
          <p:cNvPr id="11" name="Rectangle 10">
            <a:extLst>
              <a:ext uri="{FF2B5EF4-FFF2-40B4-BE49-F238E27FC236}">
                <a16:creationId xmlns:a16="http://schemas.microsoft.com/office/drawing/2014/main" id="{7ED7575E-88D2-B771-681D-46A7E5541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76457"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3BA0E30-BE7C-A622-BC90-5F35B42B53C0}"/>
              </a:ext>
            </a:extLst>
          </p:cNvPr>
          <p:cNvPicPr>
            <a:picLocks noChangeAspect="1"/>
          </p:cNvPicPr>
          <p:nvPr/>
        </p:nvPicPr>
        <p:blipFill>
          <a:blip r:embed="rId3"/>
          <a:srcRect l="2791" r="1" b="1"/>
          <a:stretch/>
        </p:blipFill>
        <p:spPr>
          <a:xfrm>
            <a:off x="669235" y="1032110"/>
            <a:ext cx="6221895" cy="4800401"/>
          </a:xfrm>
          <a:prstGeom prst="rect">
            <a:avLst/>
          </a:prstGeom>
        </p:spPr>
      </p:pic>
      <p:cxnSp>
        <p:nvCxnSpPr>
          <p:cNvPr id="13" name="Straight Connector 12">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6" name="Text Placeholder 3">
            <a:extLst>
              <a:ext uri="{FF2B5EF4-FFF2-40B4-BE49-F238E27FC236}">
                <a16:creationId xmlns:a16="http://schemas.microsoft.com/office/drawing/2014/main" id="{CD919B20-30DC-59C4-C1D8-45D770CF102F}"/>
              </a:ext>
            </a:extLst>
          </p:cNvPr>
          <p:cNvGraphicFramePr/>
          <p:nvPr>
            <p:extLst>
              <p:ext uri="{D42A27DB-BD31-4B8C-83A1-F6EECF244321}">
                <p14:modId xmlns:p14="http://schemas.microsoft.com/office/powerpoint/2010/main" val="98635761"/>
              </p:ext>
            </p:extLst>
          </p:nvPr>
        </p:nvGraphicFramePr>
        <p:xfrm>
          <a:off x="8153400" y="2543364"/>
          <a:ext cx="3434180" cy="35990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938890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5C50A5-C553-53BC-E262-D7F2A833B187}"/>
              </a:ext>
            </a:extLst>
          </p:cNvPr>
          <p:cNvSpPr>
            <a:spLocks noGrp="1"/>
          </p:cNvSpPr>
          <p:nvPr>
            <p:ph type="title"/>
          </p:nvPr>
        </p:nvSpPr>
        <p:spPr>
          <a:xfrm>
            <a:off x="5755598" y="1138036"/>
            <a:ext cx="5598202" cy="1402470"/>
          </a:xfrm>
        </p:spPr>
        <p:txBody>
          <a:bodyPr anchor="t">
            <a:normAutofit/>
          </a:bodyPr>
          <a:lstStyle/>
          <a:p>
            <a:r>
              <a:rPr lang="en-US" sz="3200" dirty="0"/>
              <a:t>Selecting Representatives among Actors </a:t>
            </a:r>
          </a:p>
        </p:txBody>
      </p:sp>
      <p:pic>
        <p:nvPicPr>
          <p:cNvPr id="14" name="Picture 13" descr="Colorful pins linked with threads">
            <a:extLst>
              <a:ext uri="{FF2B5EF4-FFF2-40B4-BE49-F238E27FC236}">
                <a16:creationId xmlns:a16="http://schemas.microsoft.com/office/drawing/2014/main" id="{84B4162A-EA2F-DDC1-00CE-6B348A6EA2E6}"/>
              </a:ext>
            </a:extLst>
          </p:cNvPr>
          <p:cNvPicPr>
            <a:picLocks noChangeAspect="1"/>
          </p:cNvPicPr>
          <p:nvPr/>
        </p:nvPicPr>
        <p:blipFill>
          <a:blip r:embed="rId3"/>
          <a:srcRect l="23429" r="17394"/>
          <a:stretch/>
        </p:blipFill>
        <p:spPr>
          <a:xfrm>
            <a:off x="742122" y="1045749"/>
            <a:ext cx="4365438" cy="4905648"/>
          </a:xfrm>
          <a:prstGeom prst="rect">
            <a:avLst/>
          </a:prstGeom>
        </p:spPr>
      </p:pic>
      <p:cxnSp>
        <p:nvCxnSpPr>
          <p:cNvPr id="19" name="Straight Connector 1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8738"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5736DCD7-6355-BA84-A5D9-8EBD2070AEE4}"/>
              </a:ext>
            </a:extLst>
          </p:cNvPr>
          <p:cNvSpPr>
            <a:spLocks noGrp="1"/>
          </p:cNvSpPr>
          <p:nvPr>
            <p:ph idx="1"/>
          </p:nvPr>
        </p:nvSpPr>
        <p:spPr>
          <a:xfrm>
            <a:off x="5755598" y="2551176"/>
            <a:ext cx="5444382" cy="3591207"/>
          </a:xfrm>
        </p:spPr>
        <p:txBody>
          <a:bodyPr>
            <a:normAutofit/>
          </a:bodyPr>
          <a:lstStyle/>
          <a:p>
            <a:pPr marL="0" indent="0">
              <a:buNone/>
            </a:pPr>
            <a:r>
              <a:rPr lang="en-US" sz="1800" dirty="0"/>
              <a:t>At times, you will have large groups of actors, such as child care providers or pediatricians, that you will want to select among for representatives to assist with systems change work.</a:t>
            </a:r>
          </a:p>
          <a:p>
            <a:pPr marL="0" indent="0">
              <a:buNone/>
            </a:pPr>
            <a:endParaRPr lang="en-US" sz="1800" b="1" dirty="0"/>
          </a:p>
          <a:p>
            <a:pPr marL="0" indent="0">
              <a:buNone/>
            </a:pPr>
            <a:r>
              <a:rPr lang="en-US" sz="1800" b="1" dirty="0"/>
              <a:t>Fair Selection Process:</a:t>
            </a:r>
            <a:endParaRPr lang="en-US" sz="1800" dirty="0"/>
          </a:p>
          <a:p>
            <a:pPr lvl="1"/>
            <a:r>
              <a:rPr lang="en-US" sz="1800" dirty="0"/>
              <a:t>Use clear criteria and an open application process for all who qualify</a:t>
            </a:r>
          </a:p>
          <a:p>
            <a:pPr lvl="1"/>
            <a:r>
              <a:rPr lang="en-US" sz="1800" dirty="0"/>
              <a:t>Ensure representatives reflect the full group’s demographics.</a:t>
            </a:r>
          </a:p>
          <a:p>
            <a:pPr lvl="1"/>
            <a:r>
              <a:rPr lang="en-US" sz="1800" dirty="0"/>
              <a:t>Allow members to nominate and vote for representatives.</a:t>
            </a:r>
          </a:p>
          <a:p>
            <a:endParaRPr lang="en-US" sz="1400" dirty="0"/>
          </a:p>
        </p:txBody>
      </p:sp>
    </p:spTree>
    <p:extLst>
      <p:ext uri="{BB962C8B-B14F-4D97-AF65-F5344CB8AC3E}">
        <p14:creationId xmlns:p14="http://schemas.microsoft.com/office/powerpoint/2010/main" val="2220709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DD822FC-0DFD-E17A-4570-4BED4823526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0EF114E-2464-A146-A075-11BFA651CF4A}"/>
              </a:ext>
            </a:extLst>
          </p:cNvPr>
          <p:cNvSpPr>
            <a:spLocks noGrp="1"/>
          </p:cNvSpPr>
          <p:nvPr>
            <p:ph type="title"/>
          </p:nvPr>
        </p:nvSpPr>
        <p:spPr>
          <a:xfrm>
            <a:off x="5755598" y="1138036"/>
            <a:ext cx="5598202" cy="1402470"/>
          </a:xfrm>
        </p:spPr>
        <p:txBody>
          <a:bodyPr anchor="t">
            <a:normAutofit fontScale="90000"/>
          </a:bodyPr>
          <a:lstStyle/>
          <a:p>
            <a:r>
              <a:rPr lang="en-US" sz="3200" dirty="0"/>
              <a:t>4. Understand root causes of the challenge: </a:t>
            </a:r>
            <a:br>
              <a:rPr lang="en-US" sz="3200" dirty="0"/>
            </a:br>
            <a:r>
              <a:rPr lang="en-US" sz="3200" dirty="0"/>
              <a:t>Building a Shared Understanding</a:t>
            </a:r>
          </a:p>
        </p:txBody>
      </p:sp>
      <p:pic>
        <p:nvPicPr>
          <p:cNvPr id="14" name="Picture 13" descr="Colorful pins linked with threads">
            <a:extLst>
              <a:ext uri="{FF2B5EF4-FFF2-40B4-BE49-F238E27FC236}">
                <a16:creationId xmlns:a16="http://schemas.microsoft.com/office/drawing/2014/main" id="{7E6CE232-81F6-7E9D-2756-7280C7C04AF4}"/>
              </a:ext>
            </a:extLst>
          </p:cNvPr>
          <p:cNvPicPr>
            <a:picLocks noChangeAspect="1"/>
          </p:cNvPicPr>
          <p:nvPr/>
        </p:nvPicPr>
        <p:blipFill>
          <a:blip r:embed="rId3"/>
          <a:srcRect l="23429" r="17394"/>
          <a:stretch/>
        </p:blipFill>
        <p:spPr>
          <a:xfrm>
            <a:off x="742122" y="1045749"/>
            <a:ext cx="4365438" cy="4905648"/>
          </a:xfrm>
          <a:prstGeom prst="rect">
            <a:avLst/>
          </a:prstGeom>
        </p:spPr>
      </p:pic>
      <p:cxnSp>
        <p:nvCxnSpPr>
          <p:cNvPr id="19" name="Straight Connector 18">
            <a:extLst>
              <a:ext uri="{FF2B5EF4-FFF2-40B4-BE49-F238E27FC236}">
                <a16:creationId xmlns:a16="http://schemas.microsoft.com/office/drawing/2014/main" id="{F218C133-3822-7686-B6B4-216CF94FD43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8738"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150B7060-C594-4074-BA2D-134B0EA87D7E}"/>
              </a:ext>
            </a:extLst>
          </p:cNvPr>
          <p:cNvSpPr>
            <a:spLocks noGrp="1"/>
          </p:cNvSpPr>
          <p:nvPr>
            <p:ph idx="1"/>
          </p:nvPr>
        </p:nvSpPr>
        <p:spPr>
          <a:xfrm>
            <a:off x="5755598" y="2551176"/>
            <a:ext cx="5444382" cy="3591207"/>
          </a:xfrm>
        </p:spPr>
        <p:txBody>
          <a:bodyPr>
            <a:normAutofit/>
          </a:bodyPr>
          <a:lstStyle/>
          <a:p>
            <a:pPr marL="0" indent="0">
              <a:buNone/>
            </a:pPr>
            <a:r>
              <a:rPr lang="en-US" sz="2000" b="1" dirty="0"/>
              <a:t>Creating a Shared View:</a:t>
            </a:r>
            <a:br>
              <a:rPr lang="en-US" sz="2000" dirty="0"/>
            </a:br>
            <a:r>
              <a:rPr lang="en-US" sz="2000" dirty="0"/>
              <a:t>Once stakeholders are selected, bring them together to map the system and its challenges.</a:t>
            </a:r>
          </a:p>
          <a:p>
            <a:pPr marL="0" indent="0">
              <a:buNone/>
            </a:pPr>
            <a:endParaRPr lang="en-US" sz="2000" dirty="0"/>
          </a:p>
          <a:p>
            <a:pPr marL="0" indent="0">
              <a:buNone/>
            </a:pPr>
            <a:r>
              <a:rPr lang="en-US" sz="2000" b="1" dirty="0"/>
              <a:t>The EC Cruise Ship Analogy:</a:t>
            </a:r>
            <a:br>
              <a:rPr lang="en-US" sz="2000" dirty="0"/>
            </a:br>
            <a:r>
              <a:rPr lang="en-US" sz="2000" dirty="0"/>
              <a:t>Each stakeholder sees the system from a different perspective—like looking through separate portholes on a ship. Some see turtles, others see algae, and some see a sunken ship. By sharing these views, you create a complete picture of the system.</a:t>
            </a:r>
          </a:p>
          <a:p>
            <a:endParaRPr lang="en-US" sz="1400" dirty="0"/>
          </a:p>
        </p:txBody>
      </p:sp>
    </p:spTree>
    <p:extLst>
      <p:ext uri="{BB962C8B-B14F-4D97-AF65-F5344CB8AC3E}">
        <p14:creationId xmlns:p14="http://schemas.microsoft.com/office/powerpoint/2010/main" val="1263621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E21C704-8488-65F2-53C6-ED3A212128BA}"/>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C9C5F0-1EE9-560D-974A-B955C71A8F28}"/>
              </a:ext>
            </a:extLst>
          </p:cNvPr>
          <p:cNvSpPr>
            <a:spLocks noGrp="1"/>
          </p:cNvSpPr>
          <p:nvPr>
            <p:ph type="title"/>
          </p:nvPr>
        </p:nvSpPr>
        <p:spPr>
          <a:xfrm>
            <a:off x="6392583" y="501651"/>
            <a:ext cx="4434720" cy="1716255"/>
          </a:xfrm>
        </p:spPr>
        <p:txBody>
          <a:bodyPr vert="horz" lIns="91440" tIns="45720" rIns="91440" bIns="45720" rtlCol="0" anchor="b">
            <a:normAutofit/>
          </a:bodyPr>
          <a:lstStyle/>
          <a:p>
            <a:br>
              <a:rPr lang="en-US" sz="2700" b="0" kern="1200" cap="all" dirty="0">
                <a:solidFill>
                  <a:schemeClr val="tx1"/>
                </a:solidFill>
                <a:latin typeface="+mj-lt"/>
                <a:ea typeface="+mj-ea"/>
                <a:cs typeface="+mj-cs"/>
              </a:rPr>
            </a:br>
            <a:r>
              <a:rPr lang="en-US" sz="2700" b="0" kern="1200" cap="all" dirty="0">
                <a:solidFill>
                  <a:schemeClr val="tx1"/>
                </a:solidFill>
                <a:latin typeface="+mj-lt"/>
                <a:ea typeface="+mj-ea"/>
                <a:cs typeface="+mj-cs"/>
              </a:rPr>
              <a:t>Building Shared understanding: </a:t>
            </a:r>
            <a:r>
              <a:rPr lang="en-US" sz="2700" b="1" kern="1200" cap="all" dirty="0">
                <a:solidFill>
                  <a:schemeClr val="tx1"/>
                </a:solidFill>
                <a:latin typeface="+mj-lt"/>
                <a:ea typeface="+mj-ea"/>
                <a:cs typeface="+mj-cs"/>
              </a:rPr>
              <a:t>Landscape analysis</a:t>
            </a:r>
            <a:endParaRPr lang="en-US" sz="2700" b="0" kern="1200" cap="all" dirty="0">
              <a:solidFill>
                <a:schemeClr val="tx1"/>
              </a:solidFill>
              <a:latin typeface="+mj-lt"/>
              <a:ea typeface="+mj-ea"/>
              <a:cs typeface="+mj-cs"/>
            </a:endParaRPr>
          </a:p>
        </p:txBody>
      </p:sp>
      <p:sp>
        <p:nvSpPr>
          <p:cNvPr id="26" name="Rectangle 25">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B0D9A2B-F584-E75F-8716-0DDF5C869A45}"/>
              </a:ext>
            </a:extLst>
          </p:cNvPr>
          <p:cNvPicPr>
            <a:picLocks noChangeAspect="1"/>
          </p:cNvPicPr>
          <p:nvPr/>
        </p:nvPicPr>
        <p:blipFill>
          <a:blip r:embed="rId3"/>
          <a:srcRect r="1568" b="3"/>
          <a:stretch/>
        </p:blipFill>
        <p:spPr>
          <a:xfrm>
            <a:off x="279143" y="299508"/>
            <a:ext cx="5221625" cy="3010397"/>
          </a:xfrm>
          <a:prstGeom prst="rect">
            <a:avLst/>
          </a:prstGeom>
        </p:spPr>
      </p:pic>
      <p:sp>
        <p:nvSpPr>
          <p:cNvPr id="7" name="Content Placeholder 6">
            <a:extLst>
              <a:ext uri="{FF2B5EF4-FFF2-40B4-BE49-F238E27FC236}">
                <a16:creationId xmlns:a16="http://schemas.microsoft.com/office/drawing/2014/main" id="{04C3B0B7-9D83-1767-4864-907E9A7AF757}"/>
              </a:ext>
            </a:extLst>
          </p:cNvPr>
          <p:cNvSpPr>
            <a:spLocks noGrp="1"/>
          </p:cNvSpPr>
          <p:nvPr>
            <p:ph sz="half" idx="2"/>
          </p:nvPr>
        </p:nvSpPr>
        <p:spPr>
          <a:xfrm>
            <a:off x="6392583" y="2645922"/>
            <a:ext cx="4434721" cy="3710427"/>
          </a:xfrm>
        </p:spPr>
        <p:txBody>
          <a:bodyPr vert="horz" lIns="91440" tIns="45720" rIns="91440" bIns="45720" rtlCol="0" anchor="t">
            <a:normAutofit/>
          </a:bodyPr>
          <a:lstStyle/>
          <a:p>
            <a:r>
              <a:rPr lang="en-US" sz="1900" b="1" dirty="0">
                <a:solidFill>
                  <a:schemeClr val="tx1">
                    <a:alpha val="80000"/>
                  </a:schemeClr>
                </a:solidFill>
              </a:rPr>
              <a:t>Thinking Geographically</a:t>
            </a:r>
          </a:p>
          <a:p>
            <a:pPr lvl="1"/>
            <a:r>
              <a:rPr lang="en-US" sz="1900" dirty="0">
                <a:solidFill>
                  <a:schemeClr val="tx1">
                    <a:alpha val="80000"/>
                  </a:schemeClr>
                </a:solidFill>
              </a:rPr>
              <a:t>Identify all elements—human and non-human—within the system: what is the infrastructure of this system?</a:t>
            </a:r>
          </a:p>
          <a:p>
            <a:pPr lvl="1"/>
            <a:r>
              <a:rPr lang="en-US" sz="1900" dirty="0">
                <a:solidFill>
                  <a:schemeClr val="tx1">
                    <a:alpha val="80000"/>
                  </a:schemeClr>
                </a:solidFill>
              </a:rPr>
              <a:t>Examine the interactions among the elements</a:t>
            </a:r>
          </a:p>
          <a:p>
            <a:pPr lvl="1"/>
            <a:r>
              <a:rPr lang="en-US" sz="1900" dirty="0">
                <a:solidFill>
                  <a:schemeClr val="tx1">
                    <a:alpha val="80000"/>
                  </a:schemeClr>
                </a:solidFill>
              </a:rPr>
              <a:t>Gather available data about system outcomes</a:t>
            </a:r>
          </a:p>
          <a:p>
            <a:pPr lvl="1"/>
            <a:r>
              <a:rPr lang="en-US" sz="1900" dirty="0">
                <a:solidFill>
                  <a:schemeClr val="tx1">
                    <a:alpha val="80000"/>
                  </a:schemeClr>
                </a:solidFill>
              </a:rPr>
              <a:t>Can create a visual map of the system based on this information</a:t>
            </a:r>
          </a:p>
          <a:p>
            <a:endParaRPr lang="en-US" sz="1900" dirty="0">
              <a:solidFill>
                <a:schemeClr val="tx1">
                  <a:alpha val="80000"/>
                </a:schemeClr>
              </a:solidFill>
            </a:endParaRPr>
          </a:p>
        </p:txBody>
      </p:sp>
      <p:cxnSp>
        <p:nvCxnSpPr>
          <p:cNvPr id="28" name="Straight Connector 2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3893"/>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9B23BD6-7860-30EA-B0A9-BCD66999F68C}"/>
              </a:ext>
            </a:extLst>
          </p:cNvPr>
          <p:cNvSpPr txBox="1"/>
          <p:nvPr/>
        </p:nvSpPr>
        <p:spPr>
          <a:xfrm>
            <a:off x="683046" y="3899971"/>
            <a:ext cx="4344841" cy="646331"/>
          </a:xfrm>
          <a:prstGeom prst="rect">
            <a:avLst/>
          </a:prstGeom>
          <a:noFill/>
        </p:spPr>
        <p:txBody>
          <a:bodyPr wrap="square" rtlCol="0">
            <a:spAutoFit/>
          </a:bodyPr>
          <a:lstStyle/>
          <a:p>
            <a:endParaRPr lang="en-US" dirty="0"/>
          </a:p>
          <a:p>
            <a:endParaRPr lang="en-US" dirty="0"/>
          </a:p>
        </p:txBody>
      </p:sp>
      <p:sp>
        <p:nvSpPr>
          <p:cNvPr id="8" name="Rectangle: Rounded Corners 7">
            <a:extLst>
              <a:ext uri="{FF2B5EF4-FFF2-40B4-BE49-F238E27FC236}">
                <a16:creationId xmlns:a16="http://schemas.microsoft.com/office/drawing/2014/main" id="{7B3EF119-70EF-CB52-19CA-F8B098D9C0A0}"/>
              </a:ext>
            </a:extLst>
          </p:cNvPr>
          <p:cNvSpPr/>
          <p:nvPr/>
        </p:nvSpPr>
        <p:spPr>
          <a:xfrm>
            <a:off x="1252510" y="3672293"/>
            <a:ext cx="3205908" cy="550843"/>
          </a:xfrm>
          <a:prstGeom prst="roundRect">
            <a:avLst/>
          </a:prstGeom>
          <a:solidFill>
            <a:srgbClr val="BFDEE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Infrastructure</a:t>
            </a:r>
          </a:p>
        </p:txBody>
      </p:sp>
      <p:sp>
        <p:nvSpPr>
          <p:cNvPr id="9" name="Rectangle: Rounded Corners 8">
            <a:extLst>
              <a:ext uri="{FF2B5EF4-FFF2-40B4-BE49-F238E27FC236}">
                <a16:creationId xmlns:a16="http://schemas.microsoft.com/office/drawing/2014/main" id="{1F8895DD-A9A3-3A0C-B585-FB03A4777E3F}"/>
              </a:ext>
            </a:extLst>
          </p:cNvPr>
          <p:cNvSpPr/>
          <p:nvPr/>
        </p:nvSpPr>
        <p:spPr>
          <a:xfrm>
            <a:off x="1252510" y="4450814"/>
            <a:ext cx="3205908" cy="550843"/>
          </a:xfrm>
          <a:prstGeom prst="roundRect">
            <a:avLst/>
          </a:prstGeom>
          <a:solidFill>
            <a:srgbClr val="BFDEE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Resources</a:t>
            </a:r>
          </a:p>
        </p:txBody>
      </p:sp>
      <p:sp>
        <p:nvSpPr>
          <p:cNvPr id="11" name="Rectangle: Rounded Corners 10">
            <a:extLst>
              <a:ext uri="{FF2B5EF4-FFF2-40B4-BE49-F238E27FC236}">
                <a16:creationId xmlns:a16="http://schemas.microsoft.com/office/drawing/2014/main" id="{0512A635-345A-C89B-F0BA-B7A2CBF7C069}"/>
              </a:ext>
            </a:extLst>
          </p:cNvPr>
          <p:cNvSpPr/>
          <p:nvPr/>
        </p:nvSpPr>
        <p:spPr>
          <a:xfrm>
            <a:off x="1252510" y="5229335"/>
            <a:ext cx="3205908" cy="550843"/>
          </a:xfrm>
          <a:prstGeom prst="roundRect">
            <a:avLst/>
          </a:prstGeom>
          <a:solidFill>
            <a:srgbClr val="BFDEE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People/Organizations</a:t>
            </a:r>
          </a:p>
        </p:txBody>
      </p:sp>
    </p:spTree>
    <p:extLst>
      <p:ext uri="{BB962C8B-B14F-4D97-AF65-F5344CB8AC3E}">
        <p14:creationId xmlns:p14="http://schemas.microsoft.com/office/powerpoint/2010/main" val="3830456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DABDB1B-3E00-0E54-44BA-34AA8ED65398}"/>
              </a:ext>
            </a:extLst>
          </p:cNvPr>
          <p:cNvPicPr>
            <a:picLocks noChangeAspect="1"/>
          </p:cNvPicPr>
          <p:nvPr/>
        </p:nvPicPr>
        <p:blipFill>
          <a:blip r:embed="rId3"/>
          <a:srcRect l="11876"/>
          <a:stretch/>
        </p:blipFill>
        <p:spPr>
          <a:xfrm>
            <a:off x="1" y="10"/>
            <a:ext cx="9669642" cy="6857990"/>
          </a:xfrm>
          <a:prstGeom prst="rect">
            <a:avLst/>
          </a:prstGeom>
        </p:spPr>
      </p:pic>
      <p:sp>
        <p:nvSpPr>
          <p:cNvPr id="25" name="Rectangle 2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3E0E113-CD51-763A-55BB-D65248A612E0}"/>
              </a:ext>
            </a:extLst>
          </p:cNvPr>
          <p:cNvSpPr>
            <a:spLocks noGrp="1"/>
          </p:cNvSpPr>
          <p:nvPr>
            <p:ph type="title"/>
          </p:nvPr>
        </p:nvSpPr>
        <p:spPr>
          <a:xfrm>
            <a:off x="7531610" y="365125"/>
            <a:ext cx="3822189" cy="1899912"/>
          </a:xfrm>
        </p:spPr>
        <p:txBody>
          <a:bodyPr>
            <a:normAutofit/>
          </a:bodyPr>
          <a:lstStyle/>
          <a:p>
            <a:r>
              <a:rPr lang="en-US" sz="3100"/>
              <a:t>Building Shared Understanding: </a:t>
            </a:r>
            <a:br>
              <a:rPr lang="en-US" sz="3100"/>
            </a:br>
            <a:r>
              <a:rPr lang="en-US" sz="3100"/>
              <a:t>Group Model Building</a:t>
            </a:r>
          </a:p>
        </p:txBody>
      </p:sp>
      <p:sp>
        <p:nvSpPr>
          <p:cNvPr id="3" name="Content Placeholder 2">
            <a:extLst>
              <a:ext uri="{FF2B5EF4-FFF2-40B4-BE49-F238E27FC236}">
                <a16:creationId xmlns:a16="http://schemas.microsoft.com/office/drawing/2014/main" id="{26E9A374-A239-CABD-4FB9-8D9FEB462C06}"/>
              </a:ext>
            </a:extLst>
          </p:cNvPr>
          <p:cNvSpPr>
            <a:spLocks noGrp="1"/>
          </p:cNvSpPr>
          <p:nvPr>
            <p:ph idx="1"/>
          </p:nvPr>
        </p:nvSpPr>
        <p:spPr>
          <a:xfrm>
            <a:off x="7531610" y="2434201"/>
            <a:ext cx="3822189" cy="3742762"/>
          </a:xfrm>
        </p:spPr>
        <p:txBody>
          <a:bodyPr>
            <a:normAutofit/>
          </a:bodyPr>
          <a:lstStyle/>
          <a:p>
            <a:r>
              <a:rPr lang="en-US" sz="1700"/>
              <a:t>Convene stakeholders to identify system elements and how they interact and affect each other to produce a particular outcome</a:t>
            </a:r>
          </a:p>
          <a:p>
            <a:endParaRPr lang="en-US" sz="1700"/>
          </a:p>
          <a:p>
            <a:r>
              <a:rPr lang="en-US" sz="1700"/>
              <a:t>Emphasizes collaboration and consensus-building among diverse stakeholders to develop strategies and solutions</a:t>
            </a:r>
          </a:p>
          <a:p>
            <a:endParaRPr lang="en-US" sz="1700"/>
          </a:p>
          <a:p>
            <a:r>
              <a:rPr lang="en-US" sz="1700"/>
              <a:t>Results in a co-created systems map that identifies root causes and potential interventions</a:t>
            </a:r>
          </a:p>
          <a:p>
            <a:pPr marL="0" indent="0">
              <a:buNone/>
            </a:pPr>
            <a:endParaRPr lang="en-US" sz="1700"/>
          </a:p>
        </p:txBody>
      </p:sp>
    </p:spTree>
    <p:extLst>
      <p:ext uri="{BB962C8B-B14F-4D97-AF65-F5344CB8AC3E}">
        <p14:creationId xmlns:p14="http://schemas.microsoft.com/office/powerpoint/2010/main" val="41474049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71E3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48F13-DF74-81E6-62CE-19184C2C7D5D}"/>
              </a:ext>
            </a:extLst>
          </p:cNvPr>
          <p:cNvSpPr>
            <a:spLocks noGrp="1"/>
          </p:cNvSpPr>
          <p:nvPr>
            <p:ph type="title"/>
          </p:nvPr>
        </p:nvSpPr>
        <p:spPr>
          <a:xfrm>
            <a:off x="252904" y="1662974"/>
            <a:ext cx="5022630" cy="3207200"/>
          </a:xfrm>
        </p:spPr>
        <p:txBody>
          <a:bodyPr>
            <a:normAutofit fontScale="90000"/>
          </a:bodyPr>
          <a:lstStyle/>
          <a:p>
            <a:pPr>
              <a:lnSpc>
                <a:spcPct val="90000"/>
              </a:lnSpc>
            </a:pPr>
            <a:r>
              <a:rPr lang="en-US" sz="4000" dirty="0">
                <a:solidFill>
                  <a:schemeClr val="bg2"/>
                </a:solidFill>
              </a:rPr>
              <a:t>Building Shared Understanding: </a:t>
            </a:r>
            <a:r>
              <a:rPr lang="en-US" sz="4000" b="1" dirty="0">
                <a:solidFill>
                  <a:schemeClr val="bg2"/>
                </a:solidFill>
              </a:rPr>
              <a:t>Journey Mapping</a:t>
            </a:r>
            <a:br>
              <a:rPr lang="en-US" sz="3800" dirty="0">
                <a:solidFill>
                  <a:schemeClr val="bg2"/>
                </a:solidFill>
              </a:rPr>
            </a:br>
            <a:br>
              <a:rPr lang="en-US" sz="3800" dirty="0">
                <a:solidFill>
                  <a:schemeClr val="bg2"/>
                </a:solidFill>
              </a:rPr>
            </a:br>
            <a:r>
              <a:rPr lang="en-US" sz="3800" dirty="0">
                <a:solidFill>
                  <a:schemeClr val="bg2"/>
                </a:solidFill>
              </a:rPr>
              <a:t>Helpful to look at how end users move through the current system vs. the ideal way they should move through the system.</a:t>
            </a:r>
            <a:br>
              <a:rPr lang="en-US" sz="3800" dirty="0">
                <a:solidFill>
                  <a:schemeClr val="bg2"/>
                </a:solidFill>
              </a:rPr>
            </a:br>
            <a:br>
              <a:rPr lang="en-US" sz="3800" dirty="0">
                <a:solidFill>
                  <a:schemeClr val="bg2"/>
                </a:solidFill>
              </a:rPr>
            </a:br>
            <a:r>
              <a:rPr lang="en-US" sz="3800" dirty="0">
                <a:solidFill>
                  <a:schemeClr val="bg2"/>
                </a:solidFill>
              </a:rPr>
              <a:t>Can “map the gaps.”</a:t>
            </a:r>
          </a:p>
        </p:txBody>
      </p:sp>
      <p:pic>
        <p:nvPicPr>
          <p:cNvPr id="5" name="Picture 4" descr="A road with a car on it&#10;&#10;Description automatically generated">
            <a:extLst>
              <a:ext uri="{FF2B5EF4-FFF2-40B4-BE49-F238E27FC236}">
                <a16:creationId xmlns:a16="http://schemas.microsoft.com/office/drawing/2014/main" id="{61B51316-7A17-3F66-C1EF-5DC7C22BC85D}"/>
              </a:ext>
            </a:extLst>
          </p:cNvPr>
          <p:cNvPicPr>
            <a:picLocks noChangeAspect="1"/>
          </p:cNvPicPr>
          <p:nvPr/>
        </p:nvPicPr>
        <p:blipFill>
          <a:blip r:embed="rId3"/>
          <a:stretch>
            <a:fillRect/>
          </a:stretch>
        </p:blipFill>
        <p:spPr>
          <a:xfrm>
            <a:off x="6108358" y="346238"/>
            <a:ext cx="5855779" cy="5855779"/>
          </a:xfrm>
          <a:prstGeom prst="rect">
            <a:avLst/>
          </a:prstGeom>
        </p:spPr>
      </p:pic>
    </p:spTree>
    <p:extLst>
      <p:ext uri="{BB962C8B-B14F-4D97-AF65-F5344CB8AC3E}">
        <p14:creationId xmlns:p14="http://schemas.microsoft.com/office/powerpoint/2010/main" val="39454023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ight Triangle 18">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FDBC2CA-C149-51BE-58EE-E33D1F9403AB}"/>
              </a:ext>
            </a:extLst>
          </p:cNvPr>
          <p:cNvSpPr>
            <a:spLocks noGrp="1"/>
          </p:cNvSpPr>
          <p:nvPr>
            <p:ph type="title"/>
          </p:nvPr>
        </p:nvSpPr>
        <p:spPr>
          <a:xfrm>
            <a:off x="1006900" y="1188637"/>
            <a:ext cx="3141430" cy="4480726"/>
          </a:xfrm>
        </p:spPr>
        <p:txBody>
          <a:bodyPr>
            <a:normAutofit/>
          </a:bodyPr>
          <a:lstStyle/>
          <a:p>
            <a:pPr algn="r"/>
            <a:r>
              <a:rPr lang="en-US" sz="3600" dirty="0"/>
              <a:t>Building Shared Understanding: </a:t>
            </a:r>
            <a:r>
              <a:rPr lang="en-US" sz="3600" b="1" dirty="0"/>
              <a:t>Additional Research</a:t>
            </a:r>
            <a:br>
              <a:rPr lang="en-US" sz="3600" dirty="0"/>
            </a:br>
            <a:endParaRPr lang="en-US" sz="3600" dirty="0"/>
          </a:p>
        </p:txBody>
      </p:sp>
      <p:cxnSp>
        <p:nvCxnSpPr>
          <p:cNvPr id="17" name="Straight Connector 16">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AF538A4C-C50E-3E24-F7E1-B9F8F436AE5A}"/>
              </a:ext>
            </a:extLst>
          </p:cNvPr>
          <p:cNvSpPr>
            <a:spLocks noGrp="1"/>
          </p:cNvSpPr>
          <p:nvPr>
            <p:ph idx="1"/>
          </p:nvPr>
        </p:nvSpPr>
        <p:spPr>
          <a:xfrm>
            <a:off x="5138927" y="1338729"/>
            <a:ext cx="5224271" cy="4180542"/>
          </a:xfrm>
        </p:spPr>
        <p:txBody>
          <a:bodyPr anchor="ctr">
            <a:normAutofit/>
          </a:bodyPr>
          <a:lstStyle/>
          <a:p>
            <a:pPr marL="0" indent="0">
              <a:buNone/>
            </a:pPr>
            <a:r>
              <a:rPr lang="en-US" sz="2400" dirty="0"/>
              <a:t>These efforts may point to a need for additional information gathered through research to fill in the missing information that’s need to understand how the system currently operates and how it can best be improved. </a:t>
            </a:r>
          </a:p>
          <a:p>
            <a:pPr marL="0" indent="0">
              <a:buNone/>
            </a:pPr>
            <a:r>
              <a:rPr lang="en-US" sz="2400" dirty="0"/>
              <a:t>Primary or secondary data collection—for example, may need to interview system leaders, survey end users, etc. </a:t>
            </a:r>
          </a:p>
          <a:p>
            <a:pPr marL="0" indent="0">
              <a:buNone/>
            </a:pPr>
            <a:endParaRPr lang="en-US" sz="2400" dirty="0"/>
          </a:p>
        </p:txBody>
      </p:sp>
    </p:spTree>
    <p:extLst>
      <p:ext uri="{BB962C8B-B14F-4D97-AF65-F5344CB8AC3E}">
        <p14:creationId xmlns:p14="http://schemas.microsoft.com/office/powerpoint/2010/main" val="2675037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B0D9B4-8000-F4D7-9F02-E6590A961E8E}"/>
            </a:ext>
          </a:extLst>
        </p:cNvPr>
        <p:cNvGrpSpPr/>
        <p:nvPr/>
      </p:nvGrpSpPr>
      <p:grpSpPr>
        <a:xfrm>
          <a:off x="0" y="0"/>
          <a:ext cx="0" cy="0"/>
          <a:chOff x="0" y="0"/>
          <a:chExt cx="0" cy="0"/>
        </a:xfrm>
      </p:grpSpPr>
      <p:sp useBgFill="1">
        <p:nvSpPr>
          <p:cNvPr id="44"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45" name="Rectangle 44">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5EE8CA-2768-219D-92D8-2AFFA51EEFB2}"/>
              </a:ext>
            </a:extLst>
          </p:cNvPr>
          <p:cNvSpPr>
            <a:spLocks noGrp="1"/>
          </p:cNvSpPr>
          <p:nvPr>
            <p:ph type="title"/>
          </p:nvPr>
        </p:nvSpPr>
        <p:spPr>
          <a:xfrm>
            <a:off x="761803" y="350196"/>
            <a:ext cx="4646904" cy="1624520"/>
          </a:xfrm>
        </p:spPr>
        <p:txBody>
          <a:bodyPr vert="horz" lIns="91440" tIns="45720" rIns="91440" bIns="45720" rtlCol="0" anchor="ctr">
            <a:normAutofit/>
          </a:bodyPr>
          <a:lstStyle/>
          <a:p>
            <a:r>
              <a:rPr lang="en-US" sz="2500" b="0" cap="all"/>
              <a:t>5. Work together to address the Challenge through Systems Alignment</a:t>
            </a:r>
          </a:p>
        </p:txBody>
      </p:sp>
      <p:sp>
        <p:nvSpPr>
          <p:cNvPr id="9" name="Text Placeholder 8">
            <a:extLst>
              <a:ext uri="{FF2B5EF4-FFF2-40B4-BE49-F238E27FC236}">
                <a16:creationId xmlns:a16="http://schemas.microsoft.com/office/drawing/2014/main" id="{A0646DE9-3F09-609F-443A-DC0FF759DBD0}"/>
              </a:ext>
            </a:extLst>
          </p:cNvPr>
          <p:cNvSpPr>
            <a:spLocks noGrp="1"/>
          </p:cNvSpPr>
          <p:nvPr>
            <p:ph type="body" sz="half" idx="2"/>
          </p:nvPr>
        </p:nvSpPr>
        <p:spPr>
          <a:xfrm>
            <a:off x="761802" y="2743200"/>
            <a:ext cx="4646905" cy="3613149"/>
          </a:xfrm>
        </p:spPr>
        <p:txBody>
          <a:bodyPr vert="horz" lIns="91440" tIns="45720" rIns="91440" bIns="45720" rtlCol="0" anchor="ctr">
            <a:normAutofit/>
          </a:bodyPr>
          <a:lstStyle/>
          <a:p>
            <a:pPr indent="-228600">
              <a:buFont typeface="Arial" panose="020B0604020202020204" pitchFamily="34" charset="0"/>
              <a:buChar char="•"/>
            </a:pPr>
            <a:r>
              <a:rPr lang="en-US" sz="1700" dirty="0"/>
              <a:t>“…alignment occurs when all policies, practices, processes, resources, and roles in a system work together in similar or consistent ways…” to produce a desired outcome (Valdez, 2024)</a:t>
            </a:r>
          </a:p>
          <a:p>
            <a:pPr indent="-228600">
              <a:buFont typeface="Arial" panose="020B0604020202020204" pitchFamily="34" charset="0"/>
              <a:buChar char="•"/>
            </a:pPr>
            <a:endParaRPr lang="en-US" sz="1700" dirty="0"/>
          </a:p>
          <a:p>
            <a:pPr indent="-228600">
              <a:buFont typeface="Arial" panose="020B0604020202020204" pitchFamily="34" charset="0"/>
              <a:buChar char="•"/>
            </a:pPr>
            <a:r>
              <a:rPr lang="en-US" sz="1700" dirty="0"/>
              <a:t>Will need to divide the work to try to address the areas identified for change, create smart goals for achieving the change, and remember to target all six conditions of systems change in the plan (policies, processes, resource flows, relationships, power dynamics, mental models).</a:t>
            </a:r>
          </a:p>
          <a:p>
            <a:pPr indent="-228600">
              <a:buFont typeface="Arial" panose="020B0604020202020204" pitchFamily="34" charset="0"/>
              <a:buChar char="•"/>
            </a:pPr>
            <a:endParaRPr lang="en-US" sz="1700" dirty="0"/>
          </a:p>
          <a:p>
            <a:pPr indent="-228600">
              <a:buFont typeface="Arial" panose="020B0604020202020204" pitchFamily="34" charset="0"/>
              <a:buChar char="•"/>
            </a:pPr>
            <a:endParaRPr lang="en-US" sz="1700" dirty="0"/>
          </a:p>
        </p:txBody>
      </p:sp>
      <p:pic>
        <p:nvPicPr>
          <p:cNvPr id="5" name="Picture 4">
            <a:extLst>
              <a:ext uri="{FF2B5EF4-FFF2-40B4-BE49-F238E27FC236}">
                <a16:creationId xmlns:a16="http://schemas.microsoft.com/office/drawing/2014/main" id="{D2487164-F35C-D6FE-4E3E-034F65A7BBE8}"/>
              </a:ext>
            </a:extLst>
          </p:cNvPr>
          <p:cNvPicPr>
            <a:picLocks noChangeAspect="1"/>
          </p:cNvPicPr>
          <p:nvPr/>
        </p:nvPicPr>
        <p:blipFill>
          <a:blip r:embed="rId3"/>
          <a:srcRect r="-2" b="4761"/>
          <a:stretch/>
        </p:blipFill>
        <p:spPr>
          <a:xfrm>
            <a:off x="6330460" y="271144"/>
            <a:ext cx="5861538" cy="6586856"/>
          </a:xfrm>
          <a:prstGeom prst="rect">
            <a:avLst/>
          </a:prstGeom>
        </p:spPr>
      </p:pic>
    </p:spTree>
    <p:extLst>
      <p:ext uri="{BB962C8B-B14F-4D97-AF65-F5344CB8AC3E}">
        <p14:creationId xmlns:p14="http://schemas.microsoft.com/office/powerpoint/2010/main" val="37745337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DE2068-9BAC-C607-0851-72E2CC7EDCB2}"/>
              </a:ext>
            </a:extLst>
          </p:cNvPr>
          <p:cNvSpPr txBox="1"/>
          <p:nvPr/>
        </p:nvSpPr>
        <p:spPr>
          <a:xfrm>
            <a:off x="356454" y="474345"/>
            <a:ext cx="5908879" cy="1969770"/>
          </a:xfrm>
          <a:prstGeom prst="rect">
            <a:avLst/>
          </a:prstGeom>
          <a:noFill/>
        </p:spPr>
        <p:txBody>
          <a:bodyPr wrap="square">
            <a:spAutoFit/>
          </a:bodyPr>
          <a:lstStyle/>
          <a:p>
            <a:r>
              <a:rPr lang="en-US" sz="2400" dirty="0">
                <a:latin typeface="Lao UI" panose="020F0502020204030204" pitchFamily="34" charset="0"/>
                <a:cs typeface="Lao UI" panose="020F0502020204030204" pitchFamily="34" charset="0"/>
              </a:rPr>
              <a:t>The Systems Change Lab (SCL) </a:t>
            </a:r>
            <a:r>
              <a:rPr lang="en-US" sz="2000" dirty="0">
                <a:latin typeface="Lao UI" panose="020F0502020204030204" pitchFamily="34" charset="0"/>
                <a:cs typeface="Lao UI" panose="020F0502020204030204" pitchFamily="34" charset="0"/>
              </a:rPr>
              <a:t>at Mississippi State University’s Social Science Research Center is made up of a team of researchers and partners who address complex problems using systems change methodologies.</a:t>
            </a:r>
          </a:p>
          <a:p>
            <a:endParaRPr lang="en-US" dirty="0"/>
          </a:p>
        </p:txBody>
      </p:sp>
      <p:pic>
        <p:nvPicPr>
          <p:cNvPr id="2" name="Picture 1">
            <a:extLst>
              <a:ext uri="{FF2B5EF4-FFF2-40B4-BE49-F238E27FC236}">
                <a16:creationId xmlns:a16="http://schemas.microsoft.com/office/drawing/2014/main" id="{476E3EBB-E75F-846A-0F72-773EB8BAF63C}"/>
              </a:ext>
            </a:extLst>
          </p:cNvPr>
          <p:cNvPicPr>
            <a:picLocks noChangeAspect="1"/>
          </p:cNvPicPr>
          <p:nvPr/>
        </p:nvPicPr>
        <p:blipFill>
          <a:blip r:embed="rId3"/>
          <a:stretch>
            <a:fillRect/>
          </a:stretch>
        </p:blipFill>
        <p:spPr>
          <a:xfrm>
            <a:off x="356455" y="2682777"/>
            <a:ext cx="1519238" cy="1519238"/>
          </a:xfrm>
          <a:prstGeom prst="rect">
            <a:avLst/>
          </a:prstGeom>
        </p:spPr>
      </p:pic>
      <p:pic>
        <p:nvPicPr>
          <p:cNvPr id="5" name="Picture 4">
            <a:extLst>
              <a:ext uri="{FF2B5EF4-FFF2-40B4-BE49-F238E27FC236}">
                <a16:creationId xmlns:a16="http://schemas.microsoft.com/office/drawing/2014/main" id="{7E125675-8DA1-56AE-1220-D4DF3FA60BCE}"/>
              </a:ext>
            </a:extLst>
          </p:cNvPr>
          <p:cNvPicPr>
            <a:picLocks noChangeAspect="1"/>
          </p:cNvPicPr>
          <p:nvPr/>
        </p:nvPicPr>
        <p:blipFill>
          <a:blip r:embed="rId4"/>
          <a:stretch>
            <a:fillRect/>
          </a:stretch>
        </p:blipFill>
        <p:spPr>
          <a:xfrm>
            <a:off x="3976594" y="4649956"/>
            <a:ext cx="1519239" cy="1519239"/>
          </a:xfrm>
          <a:prstGeom prst="rect">
            <a:avLst/>
          </a:prstGeom>
        </p:spPr>
      </p:pic>
      <p:pic>
        <p:nvPicPr>
          <p:cNvPr id="6" name="Picture 5">
            <a:extLst>
              <a:ext uri="{FF2B5EF4-FFF2-40B4-BE49-F238E27FC236}">
                <a16:creationId xmlns:a16="http://schemas.microsoft.com/office/drawing/2014/main" id="{73D57184-9E72-AE4A-26EB-BFFD91B8C6B2}"/>
              </a:ext>
            </a:extLst>
          </p:cNvPr>
          <p:cNvPicPr>
            <a:picLocks noChangeAspect="1"/>
          </p:cNvPicPr>
          <p:nvPr/>
        </p:nvPicPr>
        <p:blipFill>
          <a:blip r:embed="rId5"/>
          <a:stretch>
            <a:fillRect/>
          </a:stretch>
        </p:blipFill>
        <p:spPr>
          <a:xfrm>
            <a:off x="2149106" y="4649957"/>
            <a:ext cx="1519239" cy="1519239"/>
          </a:xfrm>
          <a:prstGeom prst="rect">
            <a:avLst/>
          </a:prstGeom>
        </p:spPr>
      </p:pic>
      <p:pic>
        <p:nvPicPr>
          <p:cNvPr id="7" name="Picture 6">
            <a:extLst>
              <a:ext uri="{FF2B5EF4-FFF2-40B4-BE49-F238E27FC236}">
                <a16:creationId xmlns:a16="http://schemas.microsoft.com/office/drawing/2014/main" id="{6D4F199C-F2D6-08CC-9C01-6FCDA1EBA590}"/>
              </a:ext>
            </a:extLst>
          </p:cNvPr>
          <p:cNvPicPr>
            <a:picLocks noChangeAspect="1"/>
          </p:cNvPicPr>
          <p:nvPr/>
        </p:nvPicPr>
        <p:blipFill>
          <a:blip r:embed="rId6"/>
          <a:stretch>
            <a:fillRect/>
          </a:stretch>
        </p:blipFill>
        <p:spPr>
          <a:xfrm>
            <a:off x="2149107" y="2682777"/>
            <a:ext cx="1519239" cy="1519239"/>
          </a:xfrm>
          <a:prstGeom prst="rect">
            <a:avLst/>
          </a:prstGeom>
        </p:spPr>
      </p:pic>
      <p:pic>
        <p:nvPicPr>
          <p:cNvPr id="8" name="Picture 7">
            <a:extLst>
              <a:ext uri="{FF2B5EF4-FFF2-40B4-BE49-F238E27FC236}">
                <a16:creationId xmlns:a16="http://schemas.microsoft.com/office/drawing/2014/main" id="{2318B525-8FE9-8F25-C8F1-ADA866108F1E}"/>
              </a:ext>
            </a:extLst>
          </p:cNvPr>
          <p:cNvPicPr>
            <a:picLocks noChangeAspect="1"/>
          </p:cNvPicPr>
          <p:nvPr/>
        </p:nvPicPr>
        <p:blipFill>
          <a:blip r:embed="rId7"/>
          <a:stretch>
            <a:fillRect/>
          </a:stretch>
        </p:blipFill>
        <p:spPr>
          <a:xfrm>
            <a:off x="5881365" y="2682777"/>
            <a:ext cx="1519238" cy="1519238"/>
          </a:xfrm>
          <a:prstGeom prst="rect">
            <a:avLst/>
          </a:prstGeom>
        </p:spPr>
      </p:pic>
      <p:pic>
        <p:nvPicPr>
          <p:cNvPr id="9" name="Picture 8">
            <a:extLst>
              <a:ext uri="{FF2B5EF4-FFF2-40B4-BE49-F238E27FC236}">
                <a16:creationId xmlns:a16="http://schemas.microsoft.com/office/drawing/2014/main" id="{4DDB6902-44CB-DD8B-D62B-F73BD5EE53B0}"/>
              </a:ext>
            </a:extLst>
          </p:cNvPr>
          <p:cNvPicPr>
            <a:picLocks noChangeAspect="1"/>
          </p:cNvPicPr>
          <p:nvPr/>
        </p:nvPicPr>
        <p:blipFill>
          <a:blip r:embed="rId8"/>
          <a:stretch>
            <a:fillRect/>
          </a:stretch>
        </p:blipFill>
        <p:spPr>
          <a:xfrm>
            <a:off x="3976594" y="2687908"/>
            <a:ext cx="1519239" cy="1519239"/>
          </a:xfrm>
          <a:prstGeom prst="rect">
            <a:avLst/>
          </a:prstGeom>
        </p:spPr>
      </p:pic>
      <p:pic>
        <p:nvPicPr>
          <p:cNvPr id="10" name="Picture 9">
            <a:extLst>
              <a:ext uri="{FF2B5EF4-FFF2-40B4-BE49-F238E27FC236}">
                <a16:creationId xmlns:a16="http://schemas.microsoft.com/office/drawing/2014/main" id="{72F2E387-135B-CDFA-E56A-22B0D67DD1D1}"/>
              </a:ext>
            </a:extLst>
          </p:cNvPr>
          <p:cNvPicPr>
            <a:picLocks noChangeAspect="1"/>
          </p:cNvPicPr>
          <p:nvPr/>
        </p:nvPicPr>
        <p:blipFill>
          <a:blip r:embed="rId9"/>
          <a:stretch>
            <a:fillRect/>
          </a:stretch>
        </p:blipFill>
        <p:spPr>
          <a:xfrm>
            <a:off x="5881363" y="4649955"/>
            <a:ext cx="1519240" cy="1519240"/>
          </a:xfrm>
          <a:prstGeom prst="rect">
            <a:avLst/>
          </a:prstGeom>
        </p:spPr>
      </p:pic>
      <p:pic>
        <p:nvPicPr>
          <p:cNvPr id="11" name="Picture 10">
            <a:extLst>
              <a:ext uri="{FF2B5EF4-FFF2-40B4-BE49-F238E27FC236}">
                <a16:creationId xmlns:a16="http://schemas.microsoft.com/office/drawing/2014/main" id="{A5725AF8-01A2-B95C-ED67-5A376460EDB9}"/>
              </a:ext>
            </a:extLst>
          </p:cNvPr>
          <p:cNvPicPr>
            <a:picLocks noChangeAspect="1"/>
          </p:cNvPicPr>
          <p:nvPr/>
        </p:nvPicPr>
        <p:blipFill>
          <a:blip r:embed="rId10"/>
          <a:stretch>
            <a:fillRect/>
          </a:stretch>
        </p:blipFill>
        <p:spPr>
          <a:xfrm>
            <a:off x="8433637" y="2208042"/>
            <a:ext cx="3401908" cy="1198795"/>
          </a:xfrm>
          <a:prstGeom prst="rect">
            <a:avLst/>
          </a:prstGeom>
        </p:spPr>
      </p:pic>
      <p:pic>
        <p:nvPicPr>
          <p:cNvPr id="12" name="Picture 11">
            <a:extLst>
              <a:ext uri="{FF2B5EF4-FFF2-40B4-BE49-F238E27FC236}">
                <a16:creationId xmlns:a16="http://schemas.microsoft.com/office/drawing/2014/main" id="{AEDC2DED-E322-759F-5111-3C4135B280E1}"/>
              </a:ext>
            </a:extLst>
          </p:cNvPr>
          <p:cNvPicPr>
            <a:picLocks noChangeAspect="1"/>
          </p:cNvPicPr>
          <p:nvPr/>
        </p:nvPicPr>
        <p:blipFill>
          <a:blip r:embed="rId11"/>
          <a:stretch>
            <a:fillRect/>
          </a:stretch>
        </p:blipFill>
        <p:spPr>
          <a:xfrm>
            <a:off x="6849755" y="1248674"/>
            <a:ext cx="5139471" cy="959368"/>
          </a:xfrm>
          <a:prstGeom prst="rect">
            <a:avLst/>
          </a:prstGeom>
        </p:spPr>
      </p:pic>
      <p:sp>
        <p:nvSpPr>
          <p:cNvPr id="13" name="TextBox 12">
            <a:extLst>
              <a:ext uri="{FF2B5EF4-FFF2-40B4-BE49-F238E27FC236}">
                <a16:creationId xmlns:a16="http://schemas.microsoft.com/office/drawing/2014/main" id="{85A4A09F-2701-C065-162A-AA1013820C92}"/>
              </a:ext>
            </a:extLst>
          </p:cNvPr>
          <p:cNvSpPr txBox="1"/>
          <p:nvPr/>
        </p:nvSpPr>
        <p:spPr>
          <a:xfrm>
            <a:off x="8862905" y="3659065"/>
            <a:ext cx="2972640" cy="369332"/>
          </a:xfrm>
          <a:prstGeom prst="rect">
            <a:avLst/>
          </a:prstGeom>
          <a:noFill/>
        </p:spPr>
        <p:txBody>
          <a:bodyPr wrap="square" rtlCol="0">
            <a:spAutoFit/>
          </a:bodyPr>
          <a:lstStyle/>
          <a:p>
            <a:r>
              <a:rPr lang="en-US" dirty="0"/>
              <a:t>https://scl.ssrc.msstate.edu</a:t>
            </a:r>
          </a:p>
        </p:txBody>
      </p:sp>
      <p:pic>
        <p:nvPicPr>
          <p:cNvPr id="14" name="Picture 13">
            <a:extLst>
              <a:ext uri="{FF2B5EF4-FFF2-40B4-BE49-F238E27FC236}">
                <a16:creationId xmlns:a16="http://schemas.microsoft.com/office/drawing/2014/main" id="{78805DD5-7C4C-8139-C396-0A14975B0D9E}"/>
              </a:ext>
            </a:extLst>
          </p:cNvPr>
          <p:cNvPicPr>
            <a:picLocks noChangeAspect="1"/>
          </p:cNvPicPr>
          <p:nvPr/>
        </p:nvPicPr>
        <p:blipFill rotWithShape="1">
          <a:blip r:embed="rId12"/>
          <a:srcRect t="2828" b="28367"/>
          <a:stretch/>
        </p:blipFill>
        <p:spPr>
          <a:xfrm>
            <a:off x="356455" y="4649958"/>
            <a:ext cx="1519238" cy="1519238"/>
          </a:xfrm>
          <a:prstGeom prst="rect">
            <a:avLst/>
          </a:prstGeom>
        </p:spPr>
      </p:pic>
    </p:spTree>
    <p:extLst>
      <p:ext uri="{BB962C8B-B14F-4D97-AF65-F5344CB8AC3E}">
        <p14:creationId xmlns:p14="http://schemas.microsoft.com/office/powerpoint/2010/main" val="12084601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1166F57-D9F8-2DFB-31C6-2885123F04C4}"/>
            </a:ext>
          </a:extLst>
        </p:cNvPr>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FB4EDE-EACD-9B16-74FE-EBFE1BD3B7A7}"/>
              </a:ext>
            </a:extLst>
          </p:cNvPr>
          <p:cNvSpPr>
            <a:spLocks noGrp="1"/>
          </p:cNvSpPr>
          <p:nvPr>
            <p:ph type="title"/>
          </p:nvPr>
        </p:nvSpPr>
        <p:spPr>
          <a:xfrm>
            <a:off x="6739128" y="638089"/>
            <a:ext cx="4818888" cy="1476801"/>
          </a:xfrm>
        </p:spPr>
        <p:txBody>
          <a:bodyPr vert="horz" lIns="91440" tIns="45720" rIns="91440" bIns="45720" rtlCol="0" anchor="b">
            <a:normAutofit/>
          </a:bodyPr>
          <a:lstStyle/>
          <a:p>
            <a:r>
              <a:rPr lang="en-US" sz="2600" kern="1200" cap="all" dirty="0">
                <a:solidFill>
                  <a:schemeClr val="tx1"/>
                </a:solidFill>
                <a:latin typeface="+mj-lt"/>
                <a:ea typeface="+mj-ea"/>
                <a:cs typeface="+mj-cs"/>
              </a:rPr>
              <a:t>6. Use closed feedback loops to continually improve</a:t>
            </a:r>
            <a:endParaRPr lang="en-US" sz="2600" b="0" kern="1200" cap="all" dirty="0">
              <a:solidFill>
                <a:schemeClr val="tx1"/>
              </a:solidFill>
              <a:latin typeface="+mj-lt"/>
              <a:ea typeface="+mj-ea"/>
              <a:cs typeface="+mj-cs"/>
            </a:endParaRPr>
          </a:p>
        </p:txBody>
      </p:sp>
      <p:pic>
        <p:nvPicPr>
          <p:cNvPr id="3" name="Picture 2">
            <a:extLst>
              <a:ext uri="{FF2B5EF4-FFF2-40B4-BE49-F238E27FC236}">
                <a16:creationId xmlns:a16="http://schemas.microsoft.com/office/drawing/2014/main" id="{AE28311F-2580-2035-61A9-C049231D8579}"/>
              </a:ext>
            </a:extLst>
          </p:cNvPr>
          <p:cNvPicPr>
            <a:picLocks noChangeAspect="1"/>
          </p:cNvPicPr>
          <p:nvPr/>
        </p:nvPicPr>
        <p:blipFill>
          <a:blip r:embed="rId3"/>
          <a:stretch>
            <a:fillRect/>
          </a:stretch>
        </p:blipFill>
        <p:spPr>
          <a:xfrm>
            <a:off x="630936" y="1095291"/>
            <a:ext cx="5458968" cy="4667418"/>
          </a:xfrm>
          <a:prstGeom prst="rect">
            <a:avLst/>
          </a:prstGeom>
        </p:spPr>
      </p:pic>
      <p:sp>
        <p:nvSpPr>
          <p:cNvPr id="45"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01B11776-0611-5BC4-EBAD-756124A59E3F}"/>
              </a:ext>
            </a:extLst>
          </p:cNvPr>
          <p:cNvSpPr>
            <a:spLocks noGrp="1"/>
          </p:cNvSpPr>
          <p:nvPr>
            <p:ph type="body" sz="half" idx="2"/>
          </p:nvPr>
        </p:nvSpPr>
        <p:spPr>
          <a:xfrm>
            <a:off x="6739128" y="3091141"/>
            <a:ext cx="4818888" cy="3124534"/>
          </a:xfrm>
        </p:spPr>
        <p:txBody>
          <a:bodyPr vert="horz" lIns="91440" tIns="45720" rIns="91440" bIns="45720" rtlCol="0" anchor="t">
            <a:normAutofit lnSpcReduction="10000"/>
          </a:bodyPr>
          <a:lstStyle/>
          <a:p>
            <a:pPr indent="-228600">
              <a:buFont typeface="Arial" panose="020B0604020202020204" pitchFamily="34" charset="0"/>
              <a:buChar char="•"/>
            </a:pPr>
            <a:r>
              <a:rPr lang="en-US" sz="2000" dirty="0"/>
              <a:t>As you implement the changes to </a:t>
            </a:r>
            <a:r>
              <a:rPr lang="en-US" sz="2000"/>
              <a:t>the system, use </a:t>
            </a:r>
            <a:r>
              <a:rPr lang="en-US" sz="2000" dirty="0"/>
              <a:t>a feedback loop to continually to collect data from system stakeholders and refine the system to ensure ongoing system alignment.</a:t>
            </a:r>
          </a:p>
          <a:p>
            <a:pPr indent="-228600">
              <a:buFont typeface="Arial" panose="020B0604020202020204" pitchFamily="34" charset="0"/>
              <a:buChar char="•"/>
            </a:pPr>
            <a:endParaRPr lang="en-US" sz="2000" dirty="0"/>
          </a:p>
          <a:p>
            <a:pPr indent="-228600">
              <a:buFont typeface="Arial" panose="020B0604020202020204" pitchFamily="34" charset="0"/>
              <a:buChar char="•"/>
            </a:pPr>
            <a:r>
              <a:rPr lang="en-US" sz="2000" dirty="0"/>
              <a:t>Closed feedback loops ensure you circle back with the stakeholders to inform them of the actions taken and to get additional feedback for continuous quality improvement. </a:t>
            </a:r>
          </a:p>
          <a:p>
            <a:endParaRPr lang="en-US" sz="1700" dirty="0"/>
          </a:p>
          <a:p>
            <a:pPr indent="-228600">
              <a:buFont typeface="Arial" panose="020B0604020202020204" pitchFamily="34" charset="0"/>
              <a:buChar char="•"/>
            </a:pPr>
            <a:endParaRPr lang="en-US" sz="1700" dirty="0"/>
          </a:p>
        </p:txBody>
      </p:sp>
      <p:sp>
        <p:nvSpPr>
          <p:cNvPr id="5" name="Google Shape;66;p14">
            <a:extLst>
              <a:ext uri="{FF2B5EF4-FFF2-40B4-BE49-F238E27FC236}">
                <a16:creationId xmlns:a16="http://schemas.microsoft.com/office/drawing/2014/main" id="{4DB1B628-810A-581E-7C37-D364F9192D12}"/>
              </a:ext>
            </a:extLst>
          </p:cNvPr>
          <p:cNvSpPr txBox="1">
            <a:spLocks/>
          </p:cNvSpPr>
          <p:nvPr/>
        </p:nvSpPr>
        <p:spPr>
          <a:xfrm>
            <a:off x="832105" y="5762709"/>
            <a:ext cx="5054756" cy="560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lt2"/>
              </a:buClr>
              <a:buSzPts val="1800"/>
              <a:buFont typeface="Source Sans Pro"/>
              <a:buChar char="●"/>
              <a:defRPr sz="1800" b="0" i="0" u="none" strike="noStrike" cap="none">
                <a:solidFill>
                  <a:schemeClr val="lt2"/>
                </a:solidFill>
                <a:latin typeface="Source Sans Pro"/>
                <a:ea typeface="Source Sans Pro"/>
                <a:cs typeface="Source Sans Pro"/>
                <a:sym typeface="Source Sans Pro"/>
              </a:defRPr>
            </a:lvl1pPr>
            <a:lvl2pPr marL="914400" marR="0" lvl="1" indent="-317500" algn="l" rtl="0">
              <a:lnSpc>
                <a:spcPct val="115000"/>
              </a:lnSpc>
              <a:spcBef>
                <a:spcPts val="0"/>
              </a:spcBef>
              <a:spcAft>
                <a:spcPts val="0"/>
              </a:spcAft>
              <a:buClr>
                <a:schemeClr val="lt2"/>
              </a:buClr>
              <a:buSzPts val="1400"/>
              <a:buFont typeface="Source Sans Pro"/>
              <a:buChar char="○"/>
              <a:defRPr sz="1400" b="0" i="0" u="none" strike="noStrike" cap="none">
                <a:solidFill>
                  <a:schemeClr val="lt2"/>
                </a:solidFill>
                <a:latin typeface="Source Sans Pro"/>
                <a:ea typeface="Source Sans Pro"/>
                <a:cs typeface="Source Sans Pro"/>
                <a:sym typeface="Source Sans Pro"/>
              </a:defRPr>
            </a:lvl2pPr>
            <a:lvl3pPr marL="1371600" marR="0" lvl="2" indent="-317500" algn="l" rtl="0">
              <a:lnSpc>
                <a:spcPct val="115000"/>
              </a:lnSpc>
              <a:spcBef>
                <a:spcPts val="0"/>
              </a:spcBef>
              <a:spcAft>
                <a:spcPts val="0"/>
              </a:spcAft>
              <a:buClr>
                <a:schemeClr val="lt2"/>
              </a:buClr>
              <a:buSzPts val="1400"/>
              <a:buFont typeface="Source Sans Pro"/>
              <a:buChar char="■"/>
              <a:defRPr sz="1400" b="0" i="0" u="none" strike="noStrike" cap="none">
                <a:solidFill>
                  <a:schemeClr val="lt2"/>
                </a:solidFill>
                <a:latin typeface="Source Sans Pro"/>
                <a:ea typeface="Source Sans Pro"/>
                <a:cs typeface="Source Sans Pro"/>
                <a:sym typeface="Source Sans Pro"/>
              </a:defRPr>
            </a:lvl3pPr>
            <a:lvl4pPr marL="1828800" marR="0" lvl="3" indent="-317500" algn="l" rtl="0">
              <a:lnSpc>
                <a:spcPct val="115000"/>
              </a:lnSpc>
              <a:spcBef>
                <a:spcPts val="0"/>
              </a:spcBef>
              <a:spcAft>
                <a:spcPts val="0"/>
              </a:spcAft>
              <a:buClr>
                <a:schemeClr val="lt2"/>
              </a:buClr>
              <a:buSzPts val="1400"/>
              <a:buFont typeface="Source Sans Pro"/>
              <a:buChar char="●"/>
              <a:defRPr sz="1400" b="0" i="0" u="none" strike="noStrike" cap="none">
                <a:solidFill>
                  <a:schemeClr val="lt2"/>
                </a:solidFill>
                <a:latin typeface="Source Sans Pro"/>
                <a:ea typeface="Source Sans Pro"/>
                <a:cs typeface="Source Sans Pro"/>
                <a:sym typeface="Source Sans Pro"/>
              </a:defRPr>
            </a:lvl4pPr>
            <a:lvl5pPr marL="2286000" marR="0" lvl="4" indent="-317500" algn="l" rtl="0">
              <a:lnSpc>
                <a:spcPct val="115000"/>
              </a:lnSpc>
              <a:spcBef>
                <a:spcPts val="0"/>
              </a:spcBef>
              <a:spcAft>
                <a:spcPts val="0"/>
              </a:spcAft>
              <a:buClr>
                <a:schemeClr val="lt2"/>
              </a:buClr>
              <a:buSzPts val="1400"/>
              <a:buFont typeface="Source Sans Pro"/>
              <a:buChar char="○"/>
              <a:defRPr sz="1400" b="0" i="0" u="none" strike="noStrike" cap="none">
                <a:solidFill>
                  <a:schemeClr val="lt2"/>
                </a:solidFill>
                <a:latin typeface="Source Sans Pro"/>
                <a:ea typeface="Source Sans Pro"/>
                <a:cs typeface="Source Sans Pro"/>
                <a:sym typeface="Source Sans Pro"/>
              </a:defRPr>
            </a:lvl5pPr>
            <a:lvl6pPr marL="2743200" marR="0" lvl="5" indent="-317500" algn="l" rtl="0">
              <a:lnSpc>
                <a:spcPct val="115000"/>
              </a:lnSpc>
              <a:spcBef>
                <a:spcPts val="0"/>
              </a:spcBef>
              <a:spcAft>
                <a:spcPts val="0"/>
              </a:spcAft>
              <a:buClr>
                <a:schemeClr val="lt2"/>
              </a:buClr>
              <a:buSzPts val="1400"/>
              <a:buFont typeface="Source Sans Pro"/>
              <a:buChar char="■"/>
              <a:defRPr sz="1400" b="0" i="0" u="none" strike="noStrike" cap="none">
                <a:solidFill>
                  <a:schemeClr val="lt2"/>
                </a:solidFill>
                <a:latin typeface="Source Sans Pro"/>
                <a:ea typeface="Source Sans Pro"/>
                <a:cs typeface="Source Sans Pro"/>
                <a:sym typeface="Source Sans Pro"/>
              </a:defRPr>
            </a:lvl6pPr>
            <a:lvl7pPr marL="3200400" marR="0" lvl="6" indent="-317500" algn="l" rtl="0">
              <a:lnSpc>
                <a:spcPct val="115000"/>
              </a:lnSpc>
              <a:spcBef>
                <a:spcPts val="0"/>
              </a:spcBef>
              <a:spcAft>
                <a:spcPts val="0"/>
              </a:spcAft>
              <a:buClr>
                <a:schemeClr val="lt2"/>
              </a:buClr>
              <a:buSzPts val="1400"/>
              <a:buFont typeface="Source Sans Pro"/>
              <a:buChar char="●"/>
              <a:defRPr sz="1400" b="0" i="0" u="none" strike="noStrike" cap="none">
                <a:solidFill>
                  <a:schemeClr val="lt2"/>
                </a:solidFill>
                <a:latin typeface="Source Sans Pro"/>
                <a:ea typeface="Source Sans Pro"/>
                <a:cs typeface="Source Sans Pro"/>
                <a:sym typeface="Source Sans Pro"/>
              </a:defRPr>
            </a:lvl7pPr>
            <a:lvl8pPr marL="3657600" marR="0" lvl="7" indent="-317500" algn="l" rtl="0">
              <a:lnSpc>
                <a:spcPct val="115000"/>
              </a:lnSpc>
              <a:spcBef>
                <a:spcPts val="0"/>
              </a:spcBef>
              <a:spcAft>
                <a:spcPts val="0"/>
              </a:spcAft>
              <a:buClr>
                <a:schemeClr val="lt2"/>
              </a:buClr>
              <a:buSzPts val="1400"/>
              <a:buFont typeface="Source Sans Pro"/>
              <a:buChar char="○"/>
              <a:defRPr sz="1400" b="0" i="0" u="none" strike="noStrike" cap="none">
                <a:solidFill>
                  <a:schemeClr val="lt2"/>
                </a:solidFill>
                <a:latin typeface="Source Sans Pro"/>
                <a:ea typeface="Source Sans Pro"/>
                <a:cs typeface="Source Sans Pro"/>
                <a:sym typeface="Source Sans Pro"/>
              </a:defRPr>
            </a:lvl8pPr>
            <a:lvl9pPr marL="4114800" marR="0" lvl="8" indent="-317500" algn="l" rtl="0">
              <a:lnSpc>
                <a:spcPct val="115000"/>
              </a:lnSpc>
              <a:spcBef>
                <a:spcPts val="0"/>
              </a:spcBef>
              <a:spcAft>
                <a:spcPts val="0"/>
              </a:spcAft>
              <a:buClr>
                <a:schemeClr val="lt2"/>
              </a:buClr>
              <a:buSzPts val="1400"/>
              <a:buFont typeface="Source Sans Pro"/>
              <a:buChar char="■"/>
              <a:defRPr sz="1400" b="0" i="0" u="none" strike="noStrike" cap="none">
                <a:solidFill>
                  <a:schemeClr val="lt2"/>
                </a:solidFill>
                <a:latin typeface="Source Sans Pro"/>
                <a:ea typeface="Source Sans Pro"/>
                <a:cs typeface="Source Sans Pro"/>
                <a:sym typeface="Source Sans Pro"/>
              </a:defRPr>
            </a:lvl9pPr>
          </a:lstStyle>
          <a:p>
            <a:pPr marL="0" marR="0" lvl="0" indent="0" algn="l" defTabSz="914400" rtl="0" eaLnBrk="1" fontAlgn="auto" latinLnBrk="0" hangingPunct="1">
              <a:lnSpc>
                <a:spcPct val="115000"/>
              </a:lnSpc>
              <a:spcBef>
                <a:spcPts val="0"/>
              </a:spcBef>
              <a:spcAft>
                <a:spcPts val="1200"/>
              </a:spcAft>
              <a:buClr>
                <a:srgbClr val="7F7F7F"/>
              </a:buClr>
              <a:buSzPts val="1800"/>
              <a:buFont typeface="Source Sans Pro"/>
              <a:buNone/>
              <a:tabLst/>
              <a:defRPr/>
            </a:pPr>
            <a:r>
              <a:rPr kumimoji="0" lang="en-US" sz="1100" b="0" i="0" u="none" strike="noStrike" kern="0" cap="none" spc="0" normalizeH="0" baseline="0" noProof="0" dirty="0">
                <a:ln>
                  <a:noFill/>
                </a:ln>
                <a:solidFill>
                  <a:srgbClr val="7F7F7F"/>
                </a:solidFill>
                <a:effectLst/>
                <a:uLnTx/>
                <a:uFillTx/>
                <a:latin typeface="Source Sans Pro"/>
                <a:ea typeface="Source Sans Pro"/>
                <a:sym typeface="Source Sans Pro"/>
              </a:rPr>
              <a:t>Image from </a:t>
            </a:r>
            <a:r>
              <a:rPr kumimoji="0" lang="en-US" sz="1100" b="0" i="0" u="sng" strike="noStrike" kern="0" cap="none" spc="0" normalizeH="0" baseline="0" noProof="0" dirty="0">
                <a:ln>
                  <a:noFill/>
                </a:ln>
                <a:solidFill>
                  <a:srgbClr val="009688"/>
                </a:solidFill>
                <a:effectLst/>
                <a:uLnTx/>
                <a:uFillTx/>
                <a:latin typeface="Source Sans Pro"/>
                <a:ea typeface="Source Sans Pro"/>
                <a:sym typeface="Source Sans Pro"/>
                <a:hlinkClick r:id="rId4"/>
              </a:rPr>
              <a:t>https://listen4good.org/feedback101/what-is-a-feedback-loop-gathering-feedback-from-nonprofit-clients/</a:t>
            </a:r>
            <a:r>
              <a:rPr kumimoji="0" lang="en-US" sz="1100" b="0" i="0" u="none" strike="noStrike" kern="0" cap="none" spc="0" normalizeH="0" baseline="0" noProof="0" dirty="0">
                <a:ln>
                  <a:noFill/>
                </a:ln>
                <a:solidFill>
                  <a:srgbClr val="7F7F7F"/>
                </a:solidFill>
                <a:effectLst/>
                <a:uLnTx/>
                <a:uFillTx/>
                <a:latin typeface="Source Sans Pro"/>
                <a:ea typeface="Source Sans Pro"/>
                <a:sym typeface="Source Sans Pro"/>
              </a:rPr>
              <a:t> </a:t>
            </a:r>
          </a:p>
        </p:txBody>
      </p:sp>
    </p:spTree>
    <p:extLst>
      <p:ext uri="{BB962C8B-B14F-4D97-AF65-F5344CB8AC3E}">
        <p14:creationId xmlns:p14="http://schemas.microsoft.com/office/powerpoint/2010/main" val="3872593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71E3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F2E45-E96F-F070-FE0D-E58FE5762A88}"/>
              </a:ext>
            </a:extLst>
          </p:cNvPr>
          <p:cNvSpPr>
            <a:spLocks noGrp="1"/>
          </p:cNvSpPr>
          <p:nvPr>
            <p:ph type="title"/>
          </p:nvPr>
        </p:nvSpPr>
        <p:spPr>
          <a:xfrm>
            <a:off x="378184" y="210416"/>
            <a:ext cx="8666425" cy="1325563"/>
          </a:xfrm>
        </p:spPr>
        <p:txBody>
          <a:bodyPr>
            <a:normAutofit/>
          </a:bodyPr>
          <a:lstStyle/>
          <a:p>
            <a:r>
              <a:rPr lang="en-US" dirty="0">
                <a:solidFill>
                  <a:schemeClr val="bg2"/>
                </a:solidFill>
              </a:rPr>
              <a:t>RESOURCES &amp; CONTACT INFO</a:t>
            </a:r>
          </a:p>
        </p:txBody>
      </p:sp>
      <p:sp>
        <p:nvSpPr>
          <p:cNvPr id="3" name="Content Placeholder 2">
            <a:extLst>
              <a:ext uri="{FF2B5EF4-FFF2-40B4-BE49-F238E27FC236}">
                <a16:creationId xmlns:a16="http://schemas.microsoft.com/office/drawing/2014/main" id="{196654EF-0117-26D0-1A8C-3E6BAAC76F86}"/>
              </a:ext>
            </a:extLst>
          </p:cNvPr>
          <p:cNvSpPr>
            <a:spLocks noGrp="1"/>
          </p:cNvSpPr>
          <p:nvPr>
            <p:ph idx="1"/>
          </p:nvPr>
        </p:nvSpPr>
        <p:spPr>
          <a:xfrm>
            <a:off x="166256" y="1341783"/>
            <a:ext cx="11991778" cy="5078896"/>
          </a:xfrm>
        </p:spPr>
        <p:txBody>
          <a:bodyPr>
            <a:normAutofit fontScale="92500" lnSpcReduction="10000"/>
          </a:bodyPr>
          <a:lstStyle/>
          <a:p>
            <a:r>
              <a:rPr lang="en-US" dirty="0">
                <a:solidFill>
                  <a:schemeClr val="bg2"/>
                </a:solidFill>
                <a:hlinkClick r:id="rId3">
                  <a:extLst>
                    <a:ext uri="{A12FA001-AC4F-418D-AE19-62706E023703}">
                      <ahyp:hlinkClr xmlns:ahyp="http://schemas.microsoft.com/office/drawing/2018/hyperlinkcolor" val="tx"/>
                    </a:ext>
                  </a:extLst>
                </a:hlinkClick>
              </a:rPr>
              <a:t>Article: Systems Archetypes by Mikayla Branz, Allie Farrell, Min Hu William Liem, Ellis Ballard</a:t>
            </a:r>
            <a:endParaRPr lang="en-US" dirty="0">
              <a:solidFill>
                <a:srgbClr val="467886"/>
              </a:solidFill>
              <a:hlinkClick r:id="rId4">
                <a:extLst>
                  <a:ext uri="{A12FA001-AC4F-418D-AE19-62706E023703}">
                    <ahyp:hlinkClr xmlns:ahyp="http://schemas.microsoft.com/office/drawing/2018/hyperlinkcolor" val="tx"/>
                  </a:ext>
                </a:extLst>
              </a:hlinkClick>
            </a:endParaRPr>
          </a:p>
          <a:p>
            <a:r>
              <a:rPr lang="en-US" dirty="0">
                <a:solidFill>
                  <a:schemeClr val="bg2"/>
                </a:solidFill>
                <a:hlinkClick r:id="rId4">
                  <a:extLst>
                    <a:ext uri="{A12FA001-AC4F-418D-AE19-62706E023703}">
                      <ahyp:hlinkClr xmlns:ahyp="http://schemas.microsoft.com/office/drawing/2018/hyperlinkcolor" val="tx"/>
                    </a:ext>
                  </a:extLst>
                </a:hlinkClick>
              </a:rPr>
              <a:t>Book: Systems Thinking for Social Change by David Peter Stroh</a:t>
            </a:r>
            <a:endParaRPr lang="en-US" dirty="0">
              <a:solidFill>
                <a:schemeClr val="bg2"/>
              </a:solidFill>
            </a:endParaRPr>
          </a:p>
          <a:p>
            <a:r>
              <a:rPr lang="en-US" dirty="0">
                <a:solidFill>
                  <a:schemeClr val="bg2"/>
                </a:solidFill>
                <a:hlinkClick r:id="rId5">
                  <a:extLst>
                    <a:ext uri="{A12FA001-AC4F-418D-AE19-62706E023703}">
                      <ahyp:hlinkClr xmlns:ahyp="http://schemas.microsoft.com/office/drawing/2018/hyperlinkcolor" val="tx"/>
                    </a:ext>
                  </a:extLst>
                </a:hlinkClick>
              </a:rPr>
              <a:t>Book: Community-Based System Dynamics by Peter S. </a:t>
            </a:r>
            <a:r>
              <a:rPr lang="en-US" dirty="0" err="1">
                <a:solidFill>
                  <a:schemeClr val="bg2"/>
                </a:solidFill>
                <a:hlinkClick r:id="rId5">
                  <a:extLst>
                    <a:ext uri="{A12FA001-AC4F-418D-AE19-62706E023703}">
                      <ahyp:hlinkClr xmlns:ahyp="http://schemas.microsoft.com/office/drawing/2018/hyperlinkcolor" val="tx"/>
                    </a:ext>
                  </a:extLst>
                </a:hlinkClick>
              </a:rPr>
              <a:t>Hovmand</a:t>
            </a:r>
            <a:endParaRPr lang="en-US" dirty="0">
              <a:solidFill>
                <a:schemeClr val="bg2"/>
              </a:solidFill>
            </a:endParaRPr>
          </a:p>
          <a:p>
            <a:r>
              <a:rPr lang="en-US" dirty="0">
                <a:solidFill>
                  <a:schemeClr val="bg2"/>
                </a:solidFill>
                <a:hlinkClick r:id="rId6">
                  <a:extLst>
                    <a:ext uri="{A12FA001-AC4F-418D-AE19-62706E023703}">
                      <ahyp:hlinkClr xmlns:ahyp="http://schemas.microsoft.com/office/drawing/2018/hyperlinkcolor" val="tx"/>
                    </a:ext>
                  </a:extLst>
                </a:hlinkClick>
              </a:rPr>
              <a:t>Book: Results Based Facilitation: Book 1 Foundational Skills by Jolie Bain Pillsbury </a:t>
            </a:r>
            <a:endParaRPr lang="en-US" dirty="0">
              <a:solidFill>
                <a:schemeClr val="bg2"/>
              </a:solidFill>
            </a:endParaRPr>
          </a:p>
          <a:p>
            <a:r>
              <a:rPr lang="en-US" dirty="0">
                <a:solidFill>
                  <a:schemeClr val="bg2"/>
                </a:solidFill>
                <a:hlinkClick r:id="rId7">
                  <a:extLst>
                    <a:ext uri="{A12FA001-AC4F-418D-AE19-62706E023703}">
                      <ahyp:hlinkClr xmlns:ahyp="http://schemas.microsoft.com/office/drawing/2018/hyperlinkcolor" val="tx"/>
                    </a:ext>
                  </a:extLst>
                </a:hlinkClick>
              </a:rPr>
              <a:t>Brief: Systems Change at WestEd– Six Guiding Principles </a:t>
            </a:r>
            <a:endParaRPr lang="en-US" dirty="0">
              <a:solidFill>
                <a:schemeClr val="bg2"/>
              </a:solidFill>
            </a:endParaRPr>
          </a:p>
          <a:p>
            <a:r>
              <a:rPr lang="en-US" dirty="0">
                <a:solidFill>
                  <a:schemeClr val="bg2"/>
                </a:solidFill>
                <a:hlinkClick r:id="rId8">
                  <a:extLst>
                    <a:ext uri="{A12FA001-AC4F-418D-AE19-62706E023703}">
                      <ahyp:hlinkClr xmlns:ahyp="http://schemas.microsoft.com/office/drawing/2018/hyperlinkcolor" val="tx"/>
                    </a:ext>
                  </a:extLst>
                </a:hlinkClick>
              </a:rPr>
              <a:t>Brief: Overview of Participatory Systems Change for Equity from WestEd </a:t>
            </a:r>
            <a:endParaRPr lang="en-US" dirty="0">
              <a:solidFill>
                <a:schemeClr val="bg2"/>
              </a:solidFill>
            </a:endParaRPr>
          </a:p>
          <a:p>
            <a:r>
              <a:rPr lang="en-US" dirty="0">
                <a:solidFill>
                  <a:schemeClr val="bg2"/>
                </a:solidFill>
                <a:hlinkClick r:id="rId9">
                  <a:extLst>
                    <a:ext uri="{A12FA001-AC4F-418D-AE19-62706E023703}">
                      <ahyp:hlinkClr xmlns:ahyp="http://schemas.microsoft.com/office/drawing/2018/hyperlinkcolor" val="tx"/>
                    </a:ext>
                  </a:extLst>
                </a:hlinkClick>
              </a:rPr>
              <a:t>Toolkit: Putting Systems Thinking into Place in Your Organization from FSG</a:t>
            </a:r>
            <a:endParaRPr lang="en-US" dirty="0">
              <a:solidFill>
                <a:schemeClr val="bg2"/>
              </a:solidFill>
            </a:endParaRPr>
          </a:p>
          <a:p>
            <a:r>
              <a:rPr lang="en-US" dirty="0">
                <a:solidFill>
                  <a:schemeClr val="bg2"/>
                </a:solidFill>
                <a:hlinkClick r:id="rId10">
                  <a:extLst>
                    <a:ext uri="{A12FA001-AC4F-418D-AE19-62706E023703}">
                      <ahyp:hlinkClr xmlns:ahyp="http://schemas.microsoft.com/office/drawing/2018/hyperlinkcolor" val="tx"/>
                    </a:ext>
                  </a:extLst>
                </a:hlinkClick>
              </a:rPr>
              <a:t>Toolkit: Systems Practice by the Omidyar Group</a:t>
            </a:r>
            <a:endParaRPr lang="en-US" dirty="0">
              <a:solidFill>
                <a:schemeClr val="bg2"/>
              </a:solidFill>
            </a:endParaRPr>
          </a:p>
          <a:p>
            <a:pPr marL="0" indent="0">
              <a:buNone/>
            </a:pPr>
            <a:endParaRPr lang="en-US" dirty="0">
              <a:solidFill>
                <a:schemeClr val="bg2"/>
              </a:solidFill>
            </a:endParaRPr>
          </a:p>
          <a:p>
            <a:pPr marL="0" indent="0">
              <a:buNone/>
            </a:pPr>
            <a:r>
              <a:rPr lang="en-US" sz="2400">
                <a:solidFill>
                  <a:schemeClr val="bg2"/>
                </a:solidFill>
              </a:rPr>
              <a:t>Heather </a:t>
            </a:r>
            <a:r>
              <a:rPr lang="en-US" sz="2400" dirty="0">
                <a:solidFill>
                  <a:schemeClr val="bg2"/>
                </a:solidFill>
              </a:rPr>
              <a:t>Hanna: heather.hanna@msstate.edu</a:t>
            </a:r>
          </a:p>
          <a:p>
            <a:pPr marL="0" indent="0">
              <a:buNone/>
            </a:pPr>
            <a:endParaRPr lang="it-IT" dirty="0"/>
          </a:p>
          <a:p>
            <a:pPr marL="0" indent="0">
              <a:buNone/>
            </a:pPr>
            <a:endParaRPr lang="en-US" dirty="0"/>
          </a:p>
        </p:txBody>
      </p:sp>
    </p:spTree>
    <p:extLst>
      <p:ext uri="{BB962C8B-B14F-4D97-AF65-F5344CB8AC3E}">
        <p14:creationId xmlns:p14="http://schemas.microsoft.com/office/powerpoint/2010/main" val="2315430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71E3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47560-F001-8D72-26F8-3290AC11378E}"/>
              </a:ext>
            </a:extLst>
          </p:cNvPr>
          <p:cNvSpPr>
            <a:spLocks noGrp="1"/>
          </p:cNvSpPr>
          <p:nvPr>
            <p:ph type="title"/>
          </p:nvPr>
        </p:nvSpPr>
        <p:spPr>
          <a:xfrm>
            <a:off x="623300" y="365125"/>
            <a:ext cx="10827481" cy="1325563"/>
          </a:xfrm>
        </p:spPr>
        <p:txBody>
          <a:bodyPr>
            <a:normAutofit fontScale="9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chemeClr val="bg2"/>
                </a:solidFill>
                <a:effectLst/>
                <a:uLnTx/>
                <a:uFillTx/>
                <a:latin typeface="Gill Sans MT" panose="020B0502020104020203"/>
                <a:ea typeface="+mn-ea"/>
                <a:cs typeface="+mn-cs"/>
              </a:rPr>
              <a:t>What is a complex problem?</a:t>
            </a:r>
            <a:br>
              <a:rPr kumimoji="0" lang="en-US" sz="2000" b="0" i="0" u="none" strike="noStrike" kern="1200" cap="none" spc="0" normalizeH="0" baseline="0" noProof="0" dirty="0">
                <a:ln>
                  <a:noFill/>
                </a:ln>
                <a:solidFill>
                  <a:schemeClr val="bg2"/>
                </a:solidFill>
                <a:effectLst/>
                <a:uLnTx/>
                <a:uFillTx/>
                <a:latin typeface="Gill Sans MT" panose="020B0502020104020203"/>
                <a:ea typeface="+mn-ea"/>
                <a:cs typeface="+mn-cs"/>
              </a:rPr>
            </a:br>
            <a:br>
              <a:rPr kumimoji="0" lang="en-US" sz="2000" b="0" i="0" u="none" strike="noStrike" kern="1200" cap="none" spc="0" normalizeH="0" baseline="0" noProof="0" dirty="0">
                <a:ln>
                  <a:noFill/>
                </a:ln>
                <a:solidFill>
                  <a:schemeClr val="bg2"/>
                </a:solidFill>
                <a:effectLst/>
                <a:uLnTx/>
                <a:uFillTx/>
                <a:latin typeface="Gill Sans MT" panose="020B0502020104020203"/>
                <a:ea typeface="+mn-ea"/>
                <a:cs typeface="+mn-cs"/>
              </a:rPr>
            </a:br>
            <a:r>
              <a:rPr kumimoji="0" lang="en-US" sz="2000" b="0" i="0" u="none" strike="noStrike" kern="1200" cap="none" spc="0" normalizeH="0" baseline="0" noProof="0" dirty="0">
                <a:ln>
                  <a:noFill/>
                </a:ln>
                <a:solidFill>
                  <a:schemeClr val="bg2"/>
                </a:solidFill>
                <a:effectLst/>
                <a:uLnTx/>
                <a:uFillTx/>
                <a:latin typeface="Gill Sans MT" panose="020B0502020104020203"/>
                <a:ea typeface="+mn-ea"/>
                <a:cs typeface="+mn-cs"/>
              </a:rPr>
              <a:t>Societal problems, such as breakdowns in services for families across multiple organizations and sectors, are said to be complex because there are so many factors that shape them, and no one answer can fix them. They are context-specific and require the input and cooperation of many people.</a:t>
            </a:r>
          </a:p>
        </p:txBody>
      </p:sp>
      <p:pic>
        <p:nvPicPr>
          <p:cNvPr id="6" name="Content Placeholder 5">
            <a:extLst>
              <a:ext uri="{FF2B5EF4-FFF2-40B4-BE49-F238E27FC236}">
                <a16:creationId xmlns:a16="http://schemas.microsoft.com/office/drawing/2014/main" id="{7BE03F6D-B614-FF21-E895-0BCE5FB9A84B}"/>
              </a:ext>
            </a:extLst>
          </p:cNvPr>
          <p:cNvPicPr>
            <a:picLocks noGrp="1" noChangeAspect="1"/>
          </p:cNvPicPr>
          <p:nvPr>
            <p:ph idx="1"/>
          </p:nvPr>
        </p:nvPicPr>
        <p:blipFill>
          <a:blip r:embed="rId3"/>
          <a:stretch>
            <a:fillRect/>
          </a:stretch>
        </p:blipFill>
        <p:spPr>
          <a:xfrm>
            <a:off x="0" y="2259394"/>
            <a:ext cx="12192000" cy="3427841"/>
          </a:xfrm>
          <a:prstGeom prst="rect">
            <a:avLst/>
          </a:prstGeom>
          <a:solidFill>
            <a:srgbClr val="C2C6C8"/>
          </a:solidFill>
        </p:spPr>
      </p:pic>
      <p:pic>
        <p:nvPicPr>
          <p:cNvPr id="7" name="Picture 6">
            <a:extLst>
              <a:ext uri="{FF2B5EF4-FFF2-40B4-BE49-F238E27FC236}">
                <a16:creationId xmlns:a16="http://schemas.microsoft.com/office/drawing/2014/main" id="{1990839E-09DE-4AF5-014E-446697CC7C69}"/>
              </a:ext>
            </a:extLst>
          </p:cNvPr>
          <p:cNvPicPr>
            <a:picLocks noChangeAspect="1"/>
          </p:cNvPicPr>
          <p:nvPr/>
        </p:nvPicPr>
        <p:blipFill>
          <a:blip r:embed="rId4"/>
          <a:stretch>
            <a:fillRect/>
          </a:stretch>
        </p:blipFill>
        <p:spPr>
          <a:xfrm>
            <a:off x="623301" y="5895415"/>
            <a:ext cx="11638273" cy="597460"/>
          </a:xfrm>
          <a:prstGeom prst="rect">
            <a:avLst/>
          </a:prstGeom>
        </p:spPr>
      </p:pic>
      <p:sp>
        <p:nvSpPr>
          <p:cNvPr id="3" name="TextBox 2">
            <a:extLst>
              <a:ext uri="{FF2B5EF4-FFF2-40B4-BE49-F238E27FC236}">
                <a16:creationId xmlns:a16="http://schemas.microsoft.com/office/drawing/2014/main" id="{69C9F910-8AD2-62D6-7486-5A8476A1BBA3}"/>
              </a:ext>
            </a:extLst>
          </p:cNvPr>
          <p:cNvSpPr txBox="1"/>
          <p:nvPr/>
        </p:nvSpPr>
        <p:spPr>
          <a:xfrm>
            <a:off x="8197896" y="3667480"/>
            <a:ext cx="919209" cy="584775"/>
          </a:xfrm>
          <a:prstGeom prst="rect">
            <a:avLst/>
          </a:prstGeom>
          <a:noFill/>
        </p:spPr>
        <p:txBody>
          <a:bodyPr wrap="square" rtlCol="0" anchor="ctr">
            <a:spAutoFit/>
          </a:bodyPr>
          <a:lstStyle/>
          <a:p>
            <a:r>
              <a:rPr lang="en-US" sz="1600" dirty="0">
                <a:solidFill>
                  <a:schemeClr val="tx1">
                    <a:lumMod val="65000"/>
                    <a:lumOff val="35000"/>
                  </a:schemeClr>
                </a:solidFill>
                <a:latin typeface="Abadi" panose="020F0502020204030204" pitchFamily="34" charset="0"/>
              </a:rPr>
              <a:t>no</a:t>
            </a:r>
          </a:p>
          <a:p>
            <a:endParaRPr lang="en-US" sz="1600" dirty="0">
              <a:solidFill>
                <a:schemeClr val="tx1">
                  <a:lumMod val="65000"/>
                  <a:lumOff val="35000"/>
                </a:schemeClr>
              </a:solidFill>
              <a:latin typeface="Abadi" panose="020F0502020204030204" pitchFamily="34" charset="0"/>
            </a:endParaRPr>
          </a:p>
        </p:txBody>
      </p:sp>
      <p:graphicFrame>
        <p:nvGraphicFramePr>
          <p:cNvPr id="4" name="Content Placeholder 7">
            <a:extLst>
              <a:ext uri="{FF2B5EF4-FFF2-40B4-BE49-F238E27FC236}">
                <a16:creationId xmlns:a16="http://schemas.microsoft.com/office/drawing/2014/main" id="{6A2E0197-B920-BF41-581E-4F4AAC37E199}"/>
              </a:ext>
            </a:extLst>
          </p:cNvPr>
          <p:cNvGraphicFramePr>
            <a:graphicFrameLocks/>
          </p:cNvGraphicFramePr>
          <p:nvPr>
            <p:extLst>
              <p:ext uri="{D42A27DB-BD31-4B8C-83A1-F6EECF244321}">
                <p14:modId xmlns:p14="http://schemas.microsoft.com/office/powerpoint/2010/main" val="1567302050"/>
              </p:ext>
            </p:extLst>
          </p:nvPr>
        </p:nvGraphicFramePr>
        <p:xfrm>
          <a:off x="1" y="2259394"/>
          <a:ext cx="12191999" cy="3427838"/>
        </p:xfrm>
        <a:graphic>
          <a:graphicData uri="http://schemas.openxmlformats.org/drawingml/2006/table">
            <a:tbl>
              <a:tblPr>
                <a:tableStyleId>{5C22544A-7EE6-4342-B048-85BDC9FD1C3A}</a:tableStyleId>
              </a:tblPr>
              <a:tblGrid>
                <a:gridCol w="2492361">
                  <a:extLst>
                    <a:ext uri="{9D8B030D-6E8A-4147-A177-3AD203B41FA5}">
                      <a16:colId xmlns:a16="http://schemas.microsoft.com/office/drawing/2014/main" val="4119164865"/>
                    </a:ext>
                  </a:extLst>
                </a:gridCol>
                <a:gridCol w="2966508">
                  <a:extLst>
                    <a:ext uri="{9D8B030D-6E8A-4147-A177-3AD203B41FA5}">
                      <a16:colId xmlns:a16="http://schemas.microsoft.com/office/drawing/2014/main" val="1442656546"/>
                    </a:ext>
                  </a:extLst>
                </a:gridCol>
                <a:gridCol w="3971834">
                  <a:extLst>
                    <a:ext uri="{9D8B030D-6E8A-4147-A177-3AD203B41FA5}">
                      <a16:colId xmlns:a16="http://schemas.microsoft.com/office/drawing/2014/main" val="1389489642"/>
                    </a:ext>
                  </a:extLst>
                </a:gridCol>
                <a:gridCol w="2761296">
                  <a:extLst>
                    <a:ext uri="{9D8B030D-6E8A-4147-A177-3AD203B41FA5}">
                      <a16:colId xmlns:a16="http://schemas.microsoft.com/office/drawing/2014/main" val="1343785943"/>
                    </a:ext>
                  </a:extLst>
                </a:gridCol>
              </a:tblGrid>
              <a:tr h="489691">
                <a:tc>
                  <a:txBody>
                    <a:bodyPr/>
                    <a:lstStyle/>
                    <a:p>
                      <a:pPr algn="l" fontAlgn="b"/>
                      <a:r>
                        <a:rPr lang="en-US" sz="1400" u="none" strike="noStrike" dirty="0">
                          <a:effectLst/>
                        </a:rPr>
                        <a:t> </a:t>
                      </a:r>
                      <a:endParaRPr lang="en-US" sz="1400" b="1"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u="none" strike="noStrike" dirty="0">
                          <a:effectLst/>
                        </a:rPr>
                        <a:t>Simple Problem:                        Following a recipe</a:t>
                      </a:r>
                      <a:endParaRPr lang="en-US" sz="1400" b="1"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u="none" strike="noStrike" dirty="0">
                          <a:effectLst/>
                        </a:rPr>
                        <a:t>Complicated Problem:                                           Sending a rocket to the moon</a:t>
                      </a:r>
                      <a:endParaRPr lang="en-US" sz="1400" b="1"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u="none" strike="noStrike" dirty="0">
                          <a:effectLst/>
                        </a:rPr>
                        <a:t>Complex Problem:                   Raising a child</a:t>
                      </a:r>
                      <a:endParaRPr lang="en-US" sz="1400" b="1"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5864137"/>
                  </a:ext>
                </a:extLst>
              </a:tr>
              <a:tr h="489691">
                <a:tc>
                  <a:txBody>
                    <a:bodyPr/>
                    <a:lstStyle/>
                    <a:p>
                      <a:pPr algn="l" fontAlgn="b"/>
                      <a:r>
                        <a:rPr lang="en-US" sz="1400" b="1" u="none" strike="noStrike">
                          <a:effectLst/>
                        </a:rPr>
                        <a:t>Degree to which the solution is formulaic</a:t>
                      </a:r>
                      <a:endParaRPr lang="en-US" sz="1400" b="1" i="0" u="none" strike="noStrike">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Formulas are essential.</a:t>
                      </a:r>
                      <a:endParaRPr lang="en-US" sz="1400" b="0" i="0" u="none" strike="noStrike">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Formulas are critical.</a:t>
                      </a:r>
                      <a:endParaRPr lang="en-US" sz="1400" b="0" i="0" u="none" strike="noStrike">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Formulas have limited application.</a:t>
                      </a:r>
                      <a:endParaRPr lang="en-US" sz="1400" b="0" i="0" u="none" strike="noStrike">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3311007"/>
                  </a:ext>
                </a:extLst>
              </a:tr>
              <a:tr h="734537">
                <a:tc>
                  <a:txBody>
                    <a:bodyPr/>
                    <a:lstStyle/>
                    <a:p>
                      <a:pPr algn="l" fontAlgn="b"/>
                      <a:r>
                        <a:rPr lang="en-US" sz="1400" b="1" u="none" strike="noStrike">
                          <a:effectLst/>
                        </a:rPr>
                        <a:t>Degree to which the solution can be replicated</a:t>
                      </a:r>
                      <a:endParaRPr lang="en-US" sz="1400" b="1" i="0" u="none" strike="noStrike">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Recipes are easily replicated.</a:t>
                      </a:r>
                      <a:endParaRPr lang="en-US" sz="14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One successful rocket increases assurance that the next will work.</a:t>
                      </a:r>
                      <a:endParaRPr lang="en-US" sz="1400" b="0" i="0" u="none" strike="noStrike">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Raising one child gives experience, but no assurance of success with another.</a:t>
                      </a:r>
                      <a:endParaRPr lang="en-US" sz="1400" b="0" i="0" u="none" strike="noStrike">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6512981"/>
                  </a:ext>
                </a:extLst>
              </a:tr>
              <a:tr h="489691">
                <a:tc>
                  <a:txBody>
                    <a:bodyPr/>
                    <a:lstStyle/>
                    <a:p>
                      <a:pPr algn="l" fontAlgn="b"/>
                      <a:r>
                        <a:rPr lang="en-US" sz="1400" b="1" u="none" strike="noStrike" dirty="0">
                          <a:effectLst/>
                        </a:rPr>
                        <a:t>Dependence of the solution on expertise</a:t>
                      </a:r>
                      <a:endParaRPr lang="en-US" sz="1400" b="1"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Expertise helpful, not required.</a:t>
                      </a:r>
                      <a:endParaRPr lang="en-US" sz="1400" b="0" i="0" u="none" strike="noStrike">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High levels of expertise in multiple fields needed.</a:t>
                      </a:r>
                      <a:endParaRPr lang="en-US" sz="14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Expertise can help but is neither essential nor sufficient.</a:t>
                      </a:r>
                      <a:endParaRPr lang="en-US" sz="14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93819588"/>
                  </a:ext>
                </a:extLst>
              </a:tr>
              <a:tr h="489691">
                <a:tc>
                  <a:txBody>
                    <a:bodyPr/>
                    <a:lstStyle/>
                    <a:p>
                      <a:pPr algn="l" fontAlgn="b"/>
                      <a:r>
                        <a:rPr lang="en-US" sz="1400" b="1" u="none" strike="noStrike">
                          <a:effectLst/>
                        </a:rPr>
                        <a:t>Standardization of the outcome</a:t>
                      </a:r>
                      <a:endParaRPr lang="en-US" sz="1400" b="1" i="0" u="none" strike="noStrike">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Produces a standard outcome.</a:t>
                      </a:r>
                      <a:endParaRPr lang="en-US" sz="1400" b="0" i="0" u="none" strike="noStrike">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Each outcome is similar in critical ways.</a:t>
                      </a:r>
                      <a:endParaRPr lang="en-US" sz="14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Every outcome is unique.</a:t>
                      </a:r>
                      <a:endParaRPr lang="en-US" sz="1400" b="0" i="0" u="none" strike="noStrike">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1128927"/>
                  </a:ext>
                </a:extLst>
              </a:tr>
              <a:tr h="734537">
                <a:tc>
                  <a:txBody>
                    <a:bodyPr/>
                    <a:lstStyle/>
                    <a:p>
                      <a:pPr algn="l" fontAlgn="b"/>
                      <a:r>
                        <a:rPr lang="en-US" sz="1400" b="1" u="none" strike="noStrike" dirty="0">
                          <a:effectLst/>
                        </a:rPr>
                        <a:t>Certainty of the outcome</a:t>
                      </a:r>
                      <a:endParaRPr lang="en-US" sz="1400" b="1"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There is a high degree of certainty in the outcome.</a:t>
                      </a:r>
                      <a:endParaRPr lang="en-US" sz="14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Once the original issues are solved, there is a reasonable degree of certainty in the outcome.</a:t>
                      </a:r>
                      <a:endParaRPr lang="en-US" sz="14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The outcome is uncertain.</a:t>
                      </a:r>
                      <a:endParaRPr lang="en-US" sz="14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8350557"/>
                  </a:ext>
                </a:extLst>
              </a:tr>
            </a:tbl>
          </a:graphicData>
        </a:graphic>
      </p:graphicFrame>
    </p:spTree>
    <p:extLst>
      <p:ext uri="{BB962C8B-B14F-4D97-AF65-F5344CB8AC3E}">
        <p14:creationId xmlns:p14="http://schemas.microsoft.com/office/powerpoint/2010/main" val="2000483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60EB7-1BA1-6C1D-C487-3B53211735FD}"/>
              </a:ext>
            </a:extLst>
          </p:cNvPr>
          <p:cNvSpPr>
            <a:spLocks noGrp="1"/>
          </p:cNvSpPr>
          <p:nvPr>
            <p:ph type="title"/>
          </p:nvPr>
        </p:nvSpPr>
        <p:spPr>
          <a:xfrm>
            <a:off x="761840" y="1138265"/>
            <a:ext cx="4544762" cy="1401183"/>
          </a:xfrm>
        </p:spPr>
        <p:txBody>
          <a:bodyPr vert="horz" lIns="91440" tIns="45720" rIns="91440" bIns="45720" rtlCol="0" anchor="t">
            <a:normAutofit/>
          </a:bodyPr>
          <a:lstStyle/>
          <a:p>
            <a:r>
              <a:rPr lang="en-US" b="0" kern="1200" cap="all">
                <a:solidFill>
                  <a:schemeClr val="tx1"/>
                </a:solidFill>
                <a:latin typeface="+mj-lt"/>
                <a:ea typeface="+mj-ea"/>
                <a:cs typeface="+mj-cs"/>
              </a:rPr>
              <a:t>What is a system?</a:t>
            </a:r>
          </a:p>
        </p:txBody>
      </p:sp>
      <p:cxnSp>
        <p:nvCxnSpPr>
          <p:cNvPr id="30" name="Straight Connector 29">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6FBA345-2083-0923-6E38-D64B6ABA277A}"/>
              </a:ext>
            </a:extLst>
          </p:cNvPr>
          <p:cNvSpPr txBox="1"/>
          <p:nvPr/>
        </p:nvSpPr>
        <p:spPr>
          <a:xfrm>
            <a:off x="656333" y="2116799"/>
            <a:ext cx="4544762" cy="4328245"/>
          </a:xfrm>
          <a:prstGeom prst="rect">
            <a:avLst/>
          </a:prstGeom>
        </p:spPr>
        <p:txBody>
          <a:bodyPr vert="horz" lIns="91440" tIns="45720" rIns="91440" bIns="45720" rtlCol="0">
            <a:normAutofit lnSpcReduction="10000"/>
          </a:bodyPr>
          <a:lstStyle/>
          <a:p>
            <a:pPr indent="-228600">
              <a:lnSpc>
                <a:spcPct val="90000"/>
              </a:lnSpc>
              <a:spcBef>
                <a:spcPct val="20000"/>
              </a:spcBef>
              <a:spcAft>
                <a:spcPts val="600"/>
              </a:spcAft>
              <a:buClr>
                <a:schemeClr val="accent1"/>
              </a:buClr>
              <a:buSzPct val="92000"/>
              <a:buFont typeface="Arial" panose="020B0604020202020204" pitchFamily="34" charset="0"/>
              <a:buChar char="•"/>
            </a:pPr>
            <a:r>
              <a:rPr lang="en-US" sz="2000" dirty="0"/>
              <a:t>“A system is a set of interconnected parts serving a common purpose.” (Valdez, et al., 2024)</a:t>
            </a:r>
          </a:p>
          <a:p>
            <a:pPr indent="-228600">
              <a:lnSpc>
                <a:spcPct val="90000"/>
              </a:lnSpc>
              <a:spcBef>
                <a:spcPct val="20000"/>
              </a:spcBef>
              <a:spcAft>
                <a:spcPts val="600"/>
              </a:spcAft>
              <a:buClr>
                <a:schemeClr val="accent1"/>
              </a:buClr>
              <a:buSzPct val="92000"/>
              <a:buFont typeface="Arial" panose="020B0604020202020204" pitchFamily="34" charset="0"/>
              <a:buChar char="•"/>
            </a:pPr>
            <a:endParaRPr lang="en-US" sz="2000" dirty="0"/>
          </a:p>
          <a:p>
            <a:pPr indent="-228600">
              <a:lnSpc>
                <a:spcPct val="90000"/>
              </a:lnSpc>
              <a:spcBef>
                <a:spcPct val="20000"/>
              </a:spcBef>
              <a:spcAft>
                <a:spcPts val="600"/>
              </a:spcAft>
              <a:buClr>
                <a:schemeClr val="accent1"/>
              </a:buClr>
              <a:buSzPct val="92000"/>
              <a:buFont typeface="Arial" panose="020B0604020202020204" pitchFamily="34" charset="0"/>
              <a:buChar char="•"/>
            </a:pPr>
            <a:r>
              <a:rPr lang="en-US" sz="2000" dirty="0"/>
              <a:t>Can be a single family, organization, or groups of them, but always with high degree of complexity</a:t>
            </a:r>
          </a:p>
          <a:p>
            <a:pPr indent="-228600">
              <a:lnSpc>
                <a:spcPct val="90000"/>
              </a:lnSpc>
              <a:spcBef>
                <a:spcPct val="20000"/>
              </a:spcBef>
              <a:spcAft>
                <a:spcPts val="600"/>
              </a:spcAft>
              <a:buClr>
                <a:schemeClr val="accent1"/>
              </a:buClr>
              <a:buSzPct val="92000"/>
              <a:buFont typeface="Arial" panose="020B0604020202020204" pitchFamily="34" charset="0"/>
              <a:buChar char="•"/>
            </a:pPr>
            <a:endParaRPr lang="en-US" sz="2000" dirty="0"/>
          </a:p>
          <a:p>
            <a:pPr indent="-228600">
              <a:lnSpc>
                <a:spcPct val="90000"/>
              </a:lnSpc>
              <a:spcBef>
                <a:spcPct val="20000"/>
              </a:spcBef>
              <a:spcAft>
                <a:spcPts val="600"/>
              </a:spcAft>
              <a:buClr>
                <a:schemeClr val="accent1"/>
              </a:buClr>
              <a:buSzPct val="92000"/>
              <a:buFont typeface="Arial" panose="020B0604020202020204" pitchFamily="34" charset="0"/>
              <a:buChar char="•"/>
            </a:pPr>
            <a:r>
              <a:rPr lang="en-US" sz="2000" dirty="0"/>
              <a:t>For example, the interaction among the families of young children in Mississippi and all the organizations and providers who work to improve children’s outcomes comprise the early childhood system. </a:t>
            </a:r>
          </a:p>
          <a:p>
            <a:pPr indent="-228600">
              <a:lnSpc>
                <a:spcPct val="90000"/>
              </a:lnSpc>
              <a:spcBef>
                <a:spcPct val="20000"/>
              </a:spcBef>
              <a:spcAft>
                <a:spcPts val="600"/>
              </a:spcAft>
              <a:buClr>
                <a:schemeClr val="accent1"/>
              </a:buClr>
              <a:buSzPct val="92000"/>
              <a:buFont typeface="Arial" panose="020B0604020202020204" pitchFamily="34" charset="0"/>
              <a:buChar char="•"/>
            </a:pPr>
            <a:endParaRPr lang="en-US" sz="2000" dirty="0"/>
          </a:p>
          <a:p>
            <a:pPr indent="-228600">
              <a:lnSpc>
                <a:spcPct val="90000"/>
              </a:lnSpc>
              <a:spcBef>
                <a:spcPct val="20000"/>
              </a:spcBef>
              <a:spcAft>
                <a:spcPts val="600"/>
              </a:spcAft>
              <a:buClr>
                <a:schemeClr val="accent1"/>
              </a:buClr>
              <a:buSzPct val="92000"/>
              <a:buFont typeface="Arial" panose="020B0604020202020204" pitchFamily="34" charset="0"/>
              <a:buChar char="•"/>
            </a:pPr>
            <a:endParaRPr lang="en-US" sz="2000" dirty="0"/>
          </a:p>
        </p:txBody>
      </p:sp>
      <p:pic>
        <p:nvPicPr>
          <p:cNvPr id="6" name="Picture 5">
            <a:extLst>
              <a:ext uri="{FF2B5EF4-FFF2-40B4-BE49-F238E27FC236}">
                <a16:creationId xmlns:a16="http://schemas.microsoft.com/office/drawing/2014/main" id="{0D1B61CE-FB0B-D16C-8627-C9C4E097A840}"/>
              </a:ext>
            </a:extLst>
          </p:cNvPr>
          <p:cNvPicPr>
            <a:picLocks noChangeAspect="1"/>
          </p:cNvPicPr>
          <p:nvPr/>
        </p:nvPicPr>
        <p:blipFill>
          <a:blip r:embed="rId3"/>
          <a:srcRect t="700" r="3" b="4472"/>
          <a:stretch/>
        </p:blipFill>
        <p:spPr>
          <a:xfrm>
            <a:off x="6082748" y="844380"/>
            <a:ext cx="5334160" cy="5170840"/>
          </a:xfrm>
          <a:prstGeom prst="rect">
            <a:avLst/>
          </a:prstGeom>
        </p:spPr>
      </p:pic>
    </p:spTree>
    <p:extLst>
      <p:ext uri="{BB962C8B-B14F-4D97-AF65-F5344CB8AC3E}">
        <p14:creationId xmlns:p14="http://schemas.microsoft.com/office/powerpoint/2010/main" val="1873094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395FFE1-7040-090C-402C-27BB5C3293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436AAC-30D0-8F5D-AD21-466F57FC02A7}"/>
              </a:ext>
            </a:extLst>
          </p:cNvPr>
          <p:cNvSpPr>
            <a:spLocks noGrp="1"/>
          </p:cNvSpPr>
          <p:nvPr>
            <p:ph type="title"/>
          </p:nvPr>
        </p:nvSpPr>
        <p:spPr>
          <a:xfrm>
            <a:off x="761840" y="1138265"/>
            <a:ext cx="4651204" cy="1401183"/>
          </a:xfrm>
        </p:spPr>
        <p:txBody>
          <a:bodyPr vert="horz" lIns="91440" tIns="45720" rIns="91440" bIns="45720" rtlCol="0" anchor="t">
            <a:normAutofit/>
          </a:bodyPr>
          <a:lstStyle/>
          <a:p>
            <a:r>
              <a:rPr lang="en-US" b="0" cap="all"/>
              <a:t>What is a system?</a:t>
            </a:r>
          </a:p>
        </p:txBody>
      </p:sp>
      <p:cxnSp>
        <p:nvCxnSpPr>
          <p:cNvPr id="10" name="Straight Connector 9">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02FC2D2-2131-DDD8-7051-FAA08A97A3CB}"/>
              </a:ext>
            </a:extLst>
          </p:cNvPr>
          <p:cNvSpPr txBox="1"/>
          <p:nvPr/>
        </p:nvSpPr>
        <p:spPr>
          <a:xfrm>
            <a:off x="761839" y="2551176"/>
            <a:ext cx="4651205" cy="3602935"/>
          </a:xfrm>
          <a:prstGeom prst="rect">
            <a:avLst/>
          </a:prstGeom>
        </p:spPr>
        <p:txBody>
          <a:bodyPr vert="horz" lIns="91440" tIns="45720" rIns="91440" bIns="45720" rtlCol="0">
            <a:normAutofit/>
          </a:bodyPr>
          <a:lstStyle/>
          <a:p>
            <a:pPr indent="-228600">
              <a:lnSpc>
                <a:spcPct val="90000"/>
              </a:lnSpc>
              <a:spcBef>
                <a:spcPct val="20000"/>
              </a:spcBef>
              <a:spcAft>
                <a:spcPts val="600"/>
              </a:spcAft>
              <a:buClr>
                <a:schemeClr val="accent1"/>
              </a:buClr>
              <a:buSzPct val="92000"/>
              <a:buFont typeface="Arial" panose="020B0604020202020204" pitchFamily="34" charset="0"/>
              <a:buChar char="•"/>
            </a:pPr>
            <a:r>
              <a:rPr lang="en-US" sz="2000" dirty="0"/>
              <a:t>We often say that a system is broken, but all systems are functioning to achieve SOME outcome whether it is the desired one or not. </a:t>
            </a:r>
          </a:p>
          <a:p>
            <a:pPr indent="-228600">
              <a:lnSpc>
                <a:spcPct val="90000"/>
              </a:lnSpc>
              <a:spcBef>
                <a:spcPct val="20000"/>
              </a:spcBef>
              <a:spcAft>
                <a:spcPts val="600"/>
              </a:spcAft>
              <a:buClr>
                <a:schemeClr val="accent1"/>
              </a:buClr>
              <a:buSzPct val="92000"/>
              <a:buFont typeface="Arial" panose="020B0604020202020204" pitchFamily="34" charset="0"/>
              <a:buChar char="•"/>
            </a:pPr>
            <a:endParaRPr lang="en-US" sz="2000" dirty="0"/>
          </a:p>
          <a:p>
            <a:pPr indent="-228600">
              <a:lnSpc>
                <a:spcPct val="90000"/>
              </a:lnSpc>
              <a:spcBef>
                <a:spcPct val="20000"/>
              </a:spcBef>
              <a:spcAft>
                <a:spcPts val="600"/>
              </a:spcAft>
              <a:buClr>
                <a:schemeClr val="accent1"/>
              </a:buClr>
              <a:buSzPct val="92000"/>
              <a:buFont typeface="Arial" panose="020B0604020202020204" pitchFamily="34" charset="0"/>
              <a:buChar char="•"/>
            </a:pPr>
            <a:r>
              <a:rPr lang="en-US" sz="2000" dirty="0"/>
              <a:t>To change the outcomes it is producing, you have to understand the parts of the system, how they are interacting, and what’s holding the problem in place</a:t>
            </a:r>
          </a:p>
          <a:p>
            <a:pPr indent="-228600">
              <a:lnSpc>
                <a:spcPct val="90000"/>
              </a:lnSpc>
              <a:spcBef>
                <a:spcPct val="20000"/>
              </a:spcBef>
              <a:spcAft>
                <a:spcPts val="600"/>
              </a:spcAft>
              <a:buClr>
                <a:schemeClr val="accent1"/>
              </a:buClr>
              <a:buSzPct val="92000"/>
              <a:buFont typeface="Arial" panose="020B0604020202020204" pitchFamily="34" charset="0"/>
              <a:buChar char="•"/>
            </a:pPr>
            <a:endParaRPr lang="en-US" sz="2000" dirty="0"/>
          </a:p>
        </p:txBody>
      </p:sp>
      <p:pic>
        <p:nvPicPr>
          <p:cNvPr id="6" name="Picture 5">
            <a:extLst>
              <a:ext uri="{FF2B5EF4-FFF2-40B4-BE49-F238E27FC236}">
                <a16:creationId xmlns:a16="http://schemas.microsoft.com/office/drawing/2014/main" id="{DA13FFE6-13D9-2280-59E4-561C13DBD571}"/>
              </a:ext>
            </a:extLst>
          </p:cNvPr>
          <p:cNvPicPr>
            <a:picLocks noChangeAspect="1"/>
          </p:cNvPicPr>
          <p:nvPr/>
        </p:nvPicPr>
        <p:blipFill>
          <a:blip r:embed="rId3"/>
          <a:srcRect r="-3" b="3073"/>
          <a:stretch/>
        </p:blipFill>
        <p:spPr>
          <a:xfrm>
            <a:off x="6096000" y="838013"/>
            <a:ext cx="5234538" cy="5186267"/>
          </a:xfrm>
          <a:prstGeom prst="rect">
            <a:avLst/>
          </a:prstGeom>
        </p:spPr>
      </p:pic>
    </p:spTree>
    <p:extLst>
      <p:ext uri="{BB962C8B-B14F-4D97-AF65-F5344CB8AC3E}">
        <p14:creationId xmlns:p14="http://schemas.microsoft.com/office/powerpoint/2010/main" val="262897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ED7575E-88D2-B771-681D-46A7E5541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76457"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46C14CD-FDFA-6E8B-6AEE-D11C471D8B00}"/>
              </a:ext>
            </a:extLst>
          </p:cNvPr>
          <p:cNvPicPr>
            <a:picLocks noChangeAspect="1"/>
          </p:cNvPicPr>
          <p:nvPr/>
        </p:nvPicPr>
        <p:blipFill>
          <a:blip r:embed="rId3"/>
          <a:stretch>
            <a:fillRect/>
          </a:stretch>
        </p:blipFill>
        <p:spPr>
          <a:xfrm>
            <a:off x="669235" y="1099100"/>
            <a:ext cx="6221895" cy="4666421"/>
          </a:xfrm>
          <a:prstGeom prst="rect">
            <a:avLst/>
          </a:prstGeom>
          <a:solidFill>
            <a:srgbClr val="45CAD1"/>
          </a:solidFill>
        </p:spPr>
      </p:pic>
      <p:cxnSp>
        <p:nvCxnSpPr>
          <p:cNvPr id="10" name="Straight Connector 9">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6AE7A0F-40C7-6E5A-5665-550C69847066}"/>
              </a:ext>
            </a:extLst>
          </p:cNvPr>
          <p:cNvSpPr txBox="1"/>
          <p:nvPr/>
        </p:nvSpPr>
        <p:spPr>
          <a:xfrm>
            <a:off x="8199390" y="1629490"/>
            <a:ext cx="3434180" cy="35990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t>Systems are held in place by six elements, or conditions</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a:t>Each layer differs in terms of its explicitness, impact, difficulty to change</a:t>
            </a:r>
          </a:p>
        </p:txBody>
      </p:sp>
    </p:spTree>
    <p:extLst>
      <p:ext uri="{BB962C8B-B14F-4D97-AF65-F5344CB8AC3E}">
        <p14:creationId xmlns:p14="http://schemas.microsoft.com/office/powerpoint/2010/main" val="3571004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8F461D-50E8-1CD9-1290-5E2019583CB4}"/>
              </a:ext>
            </a:extLst>
          </p:cNvPr>
          <p:cNvSpPr>
            <a:spLocks noGrp="1"/>
          </p:cNvSpPr>
          <p:nvPr>
            <p:ph type="title"/>
          </p:nvPr>
        </p:nvSpPr>
        <p:spPr>
          <a:xfrm>
            <a:off x="279684" y="314102"/>
            <a:ext cx="10066122" cy="1298448"/>
          </a:xfrm>
        </p:spPr>
        <p:txBody>
          <a:bodyPr anchor="b">
            <a:normAutofit fontScale="90000"/>
          </a:bodyPr>
          <a:lstStyle/>
          <a:p>
            <a:br>
              <a:rPr lang="en-US" sz="4400" dirty="0"/>
            </a:br>
            <a:br>
              <a:rPr lang="en-US" sz="4400" dirty="0"/>
            </a:br>
            <a:br>
              <a:rPr lang="en-US" sz="4400" dirty="0"/>
            </a:br>
            <a:r>
              <a:rPr lang="en-US" sz="4400" dirty="0"/>
              <a:t>Groundwater approach—Systems Thinking</a:t>
            </a:r>
            <a:br>
              <a:rPr lang="en-US" sz="4400" dirty="0"/>
            </a:br>
            <a:r>
              <a:rPr lang="en-US" sz="1800" dirty="0"/>
              <a:t>(Love &amp; Hayes Green, 2018)</a:t>
            </a:r>
          </a:p>
        </p:txBody>
      </p:sp>
      <p:sp>
        <p:nvSpPr>
          <p:cNvPr id="24" name="Rectangle 23">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6E245B2-32CA-4AA5-8053-48894597D85F}"/>
              </a:ext>
            </a:extLst>
          </p:cNvPr>
          <p:cNvSpPr>
            <a:spLocks noGrp="1"/>
          </p:cNvSpPr>
          <p:nvPr>
            <p:ph idx="1"/>
          </p:nvPr>
        </p:nvSpPr>
        <p:spPr>
          <a:xfrm>
            <a:off x="239366" y="2389218"/>
            <a:ext cx="5856633" cy="4081852"/>
          </a:xfrm>
        </p:spPr>
        <p:txBody>
          <a:bodyPr anchor="ctr">
            <a:normAutofit fontScale="92500" lnSpcReduction="10000"/>
          </a:bodyPr>
          <a:lstStyle/>
          <a:p>
            <a:pPr marL="0" indent="0">
              <a:buNone/>
            </a:pPr>
            <a:endParaRPr lang="en-US" sz="2000" dirty="0"/>
          </a:p>
          <a:p>
            <a:r>
              <a:rPr lang="en-US" sz="2000" dirty="0"/>
              <a:t>If one fish belly-up dead in a pond, analyze what’s wrong with it </a:t>
            </a:r>
          </a:p>
          <a:p>
            <a:pPr lvl="1"/>
            <a:r>
              <a:rPr lang="en-US" sz="1600" dirty="0"/>
              <a:t>If the fish is a student doing poorly, ask if maybe it didn’t study or get the right supports at home</a:t>
            </a:r>
          </a:p>
          <a:p>
            <a:pPr lvl="1"/>
            <a:endParaRPr lang="en-US" sz="1600" dirty="0"/>
          </a:p>
          <a:p>
            <a:pPr marL="228600" lvl="1">
              <a:spcBef>
                <a:spcPts val="1000"/>
              </a:spcBef>
            </a:pPr>
            <a:r>
              <a:rPr lang="en-US" sz="2000" dirty="0"/>
              <a:t>If half the fish in a pond are belly-up dead, analyze what’s wrong with the pond</a:t>
            </a:r>
          </a:p>
          <a:p>
            <a:pPr marL="685800" lvl="2">
              <a:spcBef>
                <a:spcPts val="1000"/>
              </a:spcBef>
            </a:pPr>
            <a:r>
              <a:rPr lang="en-US" sz="1600" dirty="0"/>
              <a:t>Maybe it’s the school that is the problem</a:t>
            </a:r>
          </a:p>
          <a:p>
            <a:pPr marL="685800" lvl="2">
              <a:spcBef>
                <a:spcPts val="1000"/>
              </a:spcBef>
            </a:pPr>
            <a:endParaRPr lang="en-US" sz="1600" dirty="0"/>
          </a:p>
          <a:p>
            <a:pPr marL="228600" lvl="1">
              <a:lnSpc>
                <a:spcPct val="100000"/>
              </a:lnSpc>
              <a:spcBef>
                <a:spcPts val="1000"/>
              </a:spcBef>
            </a:pPr>
            <a:r>
              <a:rPr lang="en-US" sz="2000" dirty="0"/>
              <a:t>If half the fish are dead across five ponds, analyze what’s wrong with the groundwater</a:t>
            </a:r>
          </a:p>
          <a:p>
            <a:pPr marL="685800" lvl="2">
              <a:lnSpc>
                <a:spcPct val="100000"/>
              </a:lnSpc>
              <a:spcBef>
                <a:spcPts val="1000"/>
              </a:spcBef>
            </a:pPr>
            <a:r>
              <a:rPr lang="en-US" sz="1600" dirty="0"/>
              <a:t>Maybe there are unseen mental models and power dynamics across the entire school system impacting outcomes  </a:t>
            </a:r>
          </a:p>
          <a:p>
            <a:pPr marL="0" indent="0">
              <a:buNone/>
            </a:pPr>
            <a:endParaRPr lang="en-US" sz="2000" dirty="0"/>
          </a:p>
        </p:txBody>
      </p:sp>
      <p:sp>
        <p:nvSpPr>
          <p:cNvPr id="28" name="Rectangle 27">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829DF26-D505-F30E-F4A5-7DDE6DDE4EBC}"/>
              </a:ext>
            </a:extLst>
          </p:cNvPr>
          <p:cNvPicPr>
            <a:picLocks noChangeAspect="1"/>
          </p:cNvPicPr>
          <p:nvPr/>
        </p:nvPicPr>
        <p:blipFill>
          <a:blip r:embed="rId3"/>
          <a:stretch>
            <a:fillRect/>
          </a:stretch>
        </p:blipFill>
        <p:spPr>
          <a:xfrm>
            <a:off x="6450434" y="2984778"/>
            <a:ext cx="4578493" cy="2609314"/>
          </a:xfrm>
          <a:prstGeom prst="rect">
            <a:avLst/>
          </a:prstGeom>
        </p:spPr>
      </p:pic>
    </p:spTree>
    <p:extLst>
      <p:ext uri="{BB962C8B-B14F-4D97-AF65-F5344CB8AC3E}">
        <p14:creationId xmlns:p14="http://schemas.microsoft.com/office/powerpoint/2010/main" val="3763481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71E30"/>
        </a:solidFill>
        <a:effectLst/>
      </p:bgPr>
    </p:bg>
    <p:spTree>
      <p:nvGrpSpPr>
        <p:cNvPr id="1" name="">
          <a:extLst>
            <a:ext uri="{FF2B5EF4-FFF2-40B4-BE49-F238E27FC236}">
              <a16:creationId xmlns:a16="http://schemas.microsoft.com/office/drawing/2014/main" id="{A23ABC1F-C29D-0ABD-6C33-FC467FC1A73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1F97B80-C558-C967-E8C7-39929E3A40D8}"/>
              </a:ext>
            </a:extLst>
          </p:cNvPr>
          <p:cNvPicPr>
            <a:picLocks noChangeAspect="1"/>
          </p:cNvPicPr>
          <p:nvPr/>
        </p:nvPicPr>
        <p:blipFill>
          <a:blip r:embed="rId3"/>
          <a:stretch>
            <a:fillRect/>
          </a:stretch>
        </p:blipFill>
        <p:spPr>
          <a:xfrm>
            <a:off x="9449" y="0"/>
            <a:ext cx="12173101" cy="6858000"/>
          </a:xfrm>
          <a:prstGeom prst="rect">
            <a:avLst/>
          </a:prstGeom>
        </p:spPr>
      </p:pic>
      <p:pic>
        <p:nvPicPr>
          <p:cNvPr id="3" name="Picture 2">
            <a:extLst>
              <a:ext uri="{FF2B5EF4-FFF2-40B4-BE49-F238E27FC236}">
                <a16:creationId xmlns:a16="http://schemas.microsoft.com/office/drawing/2014/main" id="{C3570A84-FF73-E9DA-EE61-011B75409092}"/>
              </a:ext>
            </a:extLst>
          </p:cNvPr>
          <p:cNvPicPr>
            <a:picLocks noChangeAspect="1"/>
          </p:cNvPicPr>
          <p:nvPr/>
        </p:nvPicPr>
        <p:blipFill>
          <a:blip r:embed="rId4"/>
          <a:stretch>
            <a:fillRect/>
          </a:stretch>
        </p:blipFill>
        <p:spPr>
          <a:xfrm>
            <a:off x="0" y="5498592"/>
            <a:ext cx="12192000" cy="1359408"/>
          </a:xfrm>
          <a:prstGeom prst="rect">
            <a:avLst/>
          </a:prstGeom>
          <a:solidFill>
            <a:srgbClr val="BFDEE5"/>
          </a:solidFill>
        </p:spPr>
      </p:pic>
      <p:sp>
        <p:nvSpPr>
          <p:cNvPr id="2" name="Title 1">
            <a:extLst>
              <a:ext uri="{FF2B5EF4-FFF2-40B4-BE49-F238E27FC236}">
                <a16:creationId xmlns:a16="http://schemas.microsoft.com/office/drawing/2014/main" id="{593BBD2D-5117-CFD9-EF3F-A9E2C11C8725}"/>
              </a:ext>
            </a:extLst>
          </p:cNvPr>
          <p:cNvSpPr>
            <a:spLocks noGrp="1"/>
          </p:cNvSpPr>
          <p:nvPr>
            <p:ph type="title"/>
          </p:nvPr>
        </p:nvSpPr>
        <p:spPr>
          <a:xfrm>
            <a:off x="222637" y="5221881"/>
            <a:ext cx="10365699" cy="1462692"/>
          </a:xfrm>
        </p:spPr>
        <p:txBody>
          <a:bodyPr vert="horz" lIns="91440" tIns="45720" rIns="91440" bIns="45720" rtlCol="0" anchor="b">
            <a:noAutofit/>
          </a:bodyPr>
          <a:lstStyle/>
          <a:p>
            <a:r>
              <a:rPr lang="en-US" sz="3200" b="0" kern="1200" cap="all" dirty="0">
                <a:solidFill>
                  <a:schemeClr val="tx1"/>
                </a:solidFill>
                <a:latin typeface="+mj-lt"/>
                <a:ea typeface="+mj-ea"/>
                <a:cs typeface="+mj-cs"/>
              </a:rPr>
              <a:t>What is systems change? </a:t>
            </a:r>
          </a:p>
        </p:txBody>
      </p:sp>
      <p:sp>
        <p:nvSpPr>
          <p:cNvPr id="6" name="Content Placeholder 5">
            <a:extLst>
              <a:ext uri="{FF2B5EF4-FFF2-40B4-BE49-F238E27FC236}">
                <a16:creationId xmlns:a16="http://schemas.microsoft.com/office/drawing/2014/main" id="{5D5AC62C-B14D-F38A-34C5-D2BDC4043D81}"/>
              </a:ext>
            </a:extLst>
          </p:cNvPr>
          <p:cNvSpPr>
            <a:spLocks noGrp="1"/>
          </p:cNvSpPr>
          <p:nvPr>
            <p:ph idx="1"/>
          </p:nvPr>
        </p:nvSpPr>
        <p:spPr>
          <a:xfrm>
            <a:off x="5068888" y="1952108"/>
            <a:ext cx="6172200" cy="1778228"/>
          </a:xfrm>
          <a:solidFill>
            <a:schemeClr val="tx1"/>
          </a:solidFill>
        </p:spPr>
        <p:txBody>
          <a:bodyPr>
            <a:normAutofit/>
          </a:bodyPr>
          <a:lstStyle/>
          <a:p>
            <a:pPr marL="0" indent="0">
              <a:buNone/>
            </a:pPr>
            <a:r>
              <a:rPr lang="en-US" sz="2400" dirty="0">
                <a:solidFill>
                  <a:schemeClr val="bg2"/>
                </a:solidFill>
              </a:rPr>
              <a:t>“Systems change occurs when the parts of a system and the relationships between them are intentionally changed to produce significantly different and improved conditions and results.” </a:t>
            </a:r>
            <a:r>
              <a:rPr lang="en-US" sz="1200" dirty="0">
                <a:solidFill>
                  <a:schemeClr val="bg2"/>
                </a:solidFill>
              </a:rPr>
              <a:t>(Valdez, et al., 2024)</a:t>
            </a:r>
          </a:p>
          <a:p>
            <a:pPr marL="0" indent="0">
              <a:buNone/>
            </a:pPr>
            <a:endParaRPr lang="en-US" sz="2400" dirty="0">
              <a:solidFill>
                <a:schemeClr val="accent1">
                  <a:lumMod val="75000"/>
                </a:schemeClr>
              </a:solidFill>
            </a:endParaRPr>
          </a:p>
        </p:txBody>
      </p:sp>
    </p:spTree>
    <p:extLst>
      <p:ext uri="{BB962C8B-B14F-4D97-AF65-F5344CB8AC3E}">
        <p14:creationId xmlns:p14="http://schemas.microsoft.com/office/powerpoint/2010/main" val="2853325106"/>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AFF005C4-A582-E8A9-26A1-7E16DC06EE61}"/>
              </a:ext>
            </a:extLst>
          </p:cNvPr>
          <p:cNvPicPr>
            <a:picLocks noGrp="1" noChangeAspect="1"/>
          </p:cNvPicPr>
          <p:nvPr>
            <p:ph sz="half" idx="2"/>
          </p:nvPr>
        </p:nvPicPr>
        <p:blipFill>
          <a:blip r:embed="rId3"/>
          <a:srcRect t="11453" r="-1" b="20815"/>
          <a:stretch/>
        </p:blipFill>
        <p:spPr>
          <a:xfrm>
            <a:off x="1" y="10"/>
            <a:ext cx="9669642" cy="6857990"/>
          </a:xfrm>
          <a:prstGeom prst="rect">
            <a:avLst/>
          </a:prstGeom>
        </p:spPr>
      </p:pic>
      <p:sp>
        <p:nvSpPr>
          <p:cNvPr id="24" name="Rectangle 2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741B8E1-DE5F-0A25-4491-C9AD9D98B60B}"/>
              </a:ext>
            </a:extLst>
          </p:cNvPr>
          <p:cNvSpPr>
            <a:spLocks noGrp="1"/>
          </p:cNvSpPr>
          <p:nvPr>
            <p:ph type="title"/>
          </p:nvPr>
        </p:nvSpPr>
        <p:spPr>
          <a:xfrm>
            <a:off x="8155065" y="287927"/>
            <a:ext cx="3822189" cy="1899912"/>
          </a:xfrm>
        </p:spPr>
        <p:txBody>
          <a:bodyPr vert="horz" lIns="91440" tIns="45720" rIns="91440" bIns="45720" rtlCol="0" anchor="ctr">
            <a:normAutofit/>
          </a:bodyPr>
          <a:lstStyle/>
          <a:p>
            <a:r>
              <a:rPr lang="en-US" sz="3100" dirty="0"/>
              <a:t>How can we bring about systems change?</a:t>
            </a:r>
            <a:br>
              <a:rPr lang="en-US" sz="3100" dirty="0"/>
            </a:br>
            <a:endParaRPr lang="en-US" sz="3100" dirty="0"/>
          </a:p>
        </p:txBody>
      </p:sp>
      <p:sp>
        <p:nvSpPr>
          <p:cNvPr id="5" name="Content Placeholder 4">
            <a:extLst>
              <a:ext uri="{FF2B5EF4-FFF2-40B4-BE49-F238E27FC236}">
                <a16:creationId xmlns:a16="http://schemas.microsoft.com/office/drawing/2014/main" id="{7C1518EA-F14D-AF20-4BF9-E03235EFA005}"/>
              </a:ext>
            </a:extLst>
          </p:cNvPr>
          <p:cNvSpPr txBox="1">
            <a:spLocks noGrp="1"/>
          </p:cNvSpPr>
          <p:nvPr>
            <p:ph sz="half" idx="1"/>
          </p:nvPr>
        </p:nvSpPr>
        <p:spPr>
          <a:xfrm>
            <a:off x="8134776" y="2596662"/>
            <a:ext cx="3822189" cy="2998921"/>
          </a:xfrm>
          <a:prstGeom prst="rect">
            <a:avLst/>
          </a:prstGeom>
        </p:spPr>
        <p:txBody>
          <a:bodyPr vert="horz" lIns="91440" tIns="45720" rIns="91440" bIns="45720" rtlCol="0">
            <a:normAutofit/>
          </a:bodyPr>
          <a:lstStyle/>
          <a:p>
            <a:pPr marL="0" indent="0">
              <a:spcBef>
                <a:spcPct val="0"/>
              </a:spcBef>
              <a:spcAft>
                <a:spcPts val="600"/>
              </a:spcAft>
              <a:buNone/>
            </a:pPr>
            <a:r>
              <a:rPr lang="en-US" sz="2400" dirty="0"/>
              <a:t>1) Embrace System Complexity</a:t>
            </a:r>
            <a:endParaRPr lang="en-US" sz="2000" dirty="0"/>
          </a:p>
          <a:p>
            <a:pPr marL="0" marR="0" lvl="0" fontAlgn="auto">
              <a:spcBef>
                <a:spcPts val="0"/>
              </a:spcBef>
              <a:spcAft>
                <a:spcPts val="600"/>
              </a:spcAft>
              <a:buClrTx/>
              <a:buSzTx/>
              <a:tabLst/>
              <a:defRPr/>
            </a:pPr>
            <a:endParaRPr kumimoji="0" lang="en-US" sz="2000" b="0" i="0" u="none" strike="noStrike" cap="none" spc="0" normalizeH="0" baseline="0" noProof="0" dirty="0">
              <a:ln>
                <a:noFill/>
              </a:ln>
              <a:effectLst/>
              <a:uLnTx/>
              <a:uFillTx/>
            </a:endParaRPr>
          </a:p>
          <a:p>
            <a:pPr marL="0" marR="0" lvl="0" fontAlgn="auto">
              <a:spcBef>
                <a:spcPts val="0"/>
              </a:spcBef>
              <a:spcAft>
                <a:spcPts val="600"/>
              </a:spcAft>
              <a:buClrTx/>
              <a:buSzTx/>
              <a:tabLst/>
              <a:defRPr/>
            </a:pPr>
            <a:r>
              <a:rPr kumimoji="0" lang="en-US" sz="2000" b="0" i="0" u="none" strike="noStrike" cap="none" spc="0" normalizeH="0" baseline="0" noProof="0" dirty="0">
                <a:ln>
                  <a:noFill/>
                </a:ln>
                <a:effectLst/>
                <a:uLnTx/>
                <a:uFillTx/>
              </a:rPr>
              <a:t>There is no simple series of steps that you can follow, but there are some elements and methods you can use to address complex problems. </a:t>
            </a:r>
          </a:p>
          <a:p>
            <a:pPr marL="0">
              <a:spcBef>
                <a:spcPct val="0"/>
              </a:spcBef>
              <a:spcAft>
                <a:spcPts val="600"/>
              </a:spcAft>
            </a:pPr>
            <a:endParaRPr lang="en-US" sz="2000" dirty="0"/>
          </a:p>
        </p:txBody>
      </p:sp>
    </p:spTree>
    <p:extLst>
      <p:ext uri="{BB962C8B-B14F-4D97-AF65-F5344CB8AC3E}">
        <p14:creationId xmlns:p14="http://schemas.microsoft.com/office/powerpoint/2010/main" val="2782406525"/>
      </p:ext>
    </p:extLst>
  </p:cSld>
  <p:clrMapOvr>
    <a:masterClrMapping/>
  </p:clrMapOvr>
</p:sld>
</file>

<file path=ppt/theme/theme1.xml><?xml version="1.0" encoding="utf-8"?>
<a:theme xmlns:a="http://schemas.openxmlformats.org/drawingml/2006/main" name="Office Them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3850</TotalTime>
  <Words>1925</Words>
  <Application>Microsoft Office PowerPoint</Application>
  <PresentationFormat>Widescreen</PresentationFormat>
  <Paragraphs>199</Paragraphs>
  <Slides>21</Slides>
  <Notes>21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Abadi</vt:lpstr>
      <vt:lpstr>Aptos</vt:lpstr>
      <vt:lpstr>Aptos Display</vt:lpstr>
      <vt:lpstr>Aptos Narrow</vt:lpstr>
      <vt:lpstr>Arial</vt:lpstr>
      <vt:lpstr>Gill Sans MT</vt:lpstr>
      <vt:lpstr>Lao UI</vt:lpstr>
      <vt:lpstr>Source Sans Pro</vt:lpstr>
      <vt:lpstr>Wingdings</vt:lpstr>
      <vt:lpstr>Wingdings 2</vt:lpstr>
      <vt:lpstr>Office Theme</vt:lpstr>
      <vt:lpstr>PowerPoint Presentation</vt:lpstr>
      <vt:lpstr>PowerPoint Presentation</vt:lpstr>
      <vt:lpstr>What is a complex problem?  Societal problems, such as breakdowns in services for families across multiple organizations and sectors, are said to be complex because there are so many factors that shape them, and no one answer can fix them. They are context-specific and require the input and cooperation of many people.</vt:lpstr>
      <vt:lpstr>What is a system?</vt:lpstr>
      <vt:lpstr>What is a system?</vt:lpstr>
      <vt:lpstr>PowerPoint Presentation</vt:lpstr>
      <vt:lpstr>   Groundwater approach—Systems Thinking (Love &amp; Hayes Green, 2018)</vt:lpstr>
      <vt:lpstr>What is systems change? </vt:lpstr>
      <vt:lpstr>How can we bring about systems change? </vt:lpstr>
      <vt:lpstr>2. Invest in systems change leadership </vt:lpstr>
      <vt:lpstr>PowerPoint Presentation</vt:lpstr>
      <vt:lpstr>3. Identify those closest to the challenge:   Actor Mapping</vt:lpstr>
      <vt:lpstr>Selecting Representatives among Actors </vt:lpstr>
      <vt:lpstr>4. Understand root causes of the challenge:  Building a Shared Understanding</vt:lpstr>
      <vt:lpstr> Building Shared understanding: Landscape analysis</vt:lpstr>
      <vt:lpstr>Building Shared Understanding:  Group Model Building</vt:lpstr>
      <vt:lpstr>Building Shared Understanding: Journey Mapping  Helpful to look at how end users move through the current system vs. the ideal way they should move through the system.  Can “map the gaps.”</vt:lpstr>
      <vt:lpstr>Building Shared Understanding: Additional Research </vt:lpstr>
      <vt:lpstr>5. Work together to address the Challenge through Systems Alignment</vt:lpstr>
      <vt:lpstr>6. Use closed feedback loops to continually improve</vt:lpstr>
      <vt:lpstr>RESOURCES &amp; CONTACT INFO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Hanna, Heather</dc:creator>
  <cp:lastModifiedBy>Bell, Laure</cp:lastModifiedBy>
  <cp:revision>35</cp:revision>
  <cp:lastPrinted>2025-04-24T21:53:59Z</cp:lastPrinted>
  <dcterms:created xsi:type="dcterms:W3CDTF">2024-09-24T16:45:40Z</dcterms:created>
  <dcterms:modified xsi:type="dcterms:W3CDTF">2025-04-30T20:01:56Z</dcterms:modified>
</cp:coreProperties>
</file>